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5"/>
  </p:notesMasterIdLst>
  <p:handoutMasterIdLst>
    <p:handoutMasterId r:id="rId36"/>
  </p:handoutMasterIdLst>
  <p:sldIdLst>
    <p:sldId id="355" r:id="rId2"/>
    <p:sldId id="352" r:id="rId3"/>
    <p:sldId id="353" r:id="rId4"/>
    <p:sldId id="354" r:id="rId5"/>
    <p:sldId id="357" r:id="rId6"/>
    <p:sldId id="259" r:id="rId7"/>
    <p:sldId id="260" r:id="rId8"/>
    <p:sldId id="340" r:id="rId9"/>
    <p:sldId id="292" r:id="rId10"/>
    <p:sldId id="294" r:id="rId11"/>
    <p:sldId id="295" r:id="rId12"/>
    <p:sldId id="296" r:id="rId13"/>
    <p:sldId id="301" r:id="rId14"/>
    <p:sldId id="348" r:id="rId15"/>
    <p:sldId id="302" r:id="rId16"/>
    <p:sldId id="356" r:id="rId17"/>
    <p:sldId id="306" r:id="rId18"/>
    <p:sldId id="319" r:id="rId19"/>
    <p:sldId id="349" r:id="rId20"/>
    <p:sldId id="316" r:id="rId21"/>
    <p:sldId id="358" r:id="rId22"/>
    <p:sldId id="359" r:id="rId23"/>
    <p:sldId id="360" r:id="rId24"/>
    <p:sldId id="361" r:id="rId25"/>
    <p:sldId id="362" r:id="rId26"/>
    <p:sldId id="366" r:id="rId27"/>
    <p:sldId id="367" r:id="rId28"/>
    <p:sldId id="364" r:id="rId29"/>
    <p:sldId id="365" r:id="rId30"/>
    <p:sldId id="339" r:id="rId31"/>
    <p:sldId id="328" r:id="rId32"/>
    <p:sldId id="284" r:id="rId33"/>
    <p:sldId id="347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 Koufopoulos - QY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27"/>
    <p:restoredTop sz="91431"/>
  </p:normalViewPr>
  <p:slideViewPr>
    <p:cSldViewPr snapToGrid="0" snapToObjects="1">
      <p:cViewPr>
        <p:scale>
          <a:sx n="114" d="100"/>
          <a:sy n="114" d="100"/>
        </p:scale>
        <p:origin x="1248" y="-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2560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commentAuthors" Target="commentAuthors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82FFA7-5B01-F241-96FF-52CFB07DF0B0}" type="datetimeFigureOut">
              <a:rPr lang="en-US" smtClean="0"/>
              <a:t>9/10/18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68CB3B-DB17-714E-976A-9EFD2A6A9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746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tiff>
</file>

<file path=ppt/media/image12.png>
</file>

<file path=ppt/media/image13.png>
</file>

<file path=ppt/media/image14.tiff>
</file>

<file path=ppt/media/image15.png>
</file>

<file path=ppt/media/image16.png>
</file>

<file path=ppt/media/image17.jpg>
</file>

<file path=ppt/media/image18.png>
</file>

<file path=ppt/media/image19.tiff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597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ddbc6ada2_3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ddbc6ada2_3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ddbc6ada2_3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ddbc6ada2_3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86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F1459DD9-C07A-0F4A-BE38-5AFB42BB2A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471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ddbdaca47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ddbdaca47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813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E53EA79F-B969-994F-B924-9B4B5F6B119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14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F1459DD9-C07A-0F4A-BE38-5AFB42BB2A6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919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ddbc6ada2_3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ddbc6ada2_3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1735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765301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lumn Left —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4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quarter" idx="11"/>
          </p:nvPr>
        </p:nvSpPr>
        <p:spPr>
          <a:xfrm>
            <a:off x="493776" y="1069975"/>
            <a:ext cx="4108387" cy="360045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12"/>
          </p:nvPr>
        </p:nvSpPr>
        <p:spPr>
          <a:xfrm>
            <a:off x="4762055" y="1069975"/>
            <a:ext cx="3897313" cy="360045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76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lumn Right —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4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quarter" idx="11"/>
          </p:nvPr>
        </p:nvSpPr>
        <p:spPr>
          <a:xfrm>
            <a:off x="4550981" y="1069975"/>
            <a:ext cx="4108387" cy="360045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12"/>
          </p:nvPr>
        </p:nvSpPr>
        <p:spPr>
          <a:xfrm>
            <a:off x="493776" y="1069975"/>
            <a:ext cx="3897313" cy="360045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951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—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2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93776" y="1069975"/>
            <a:ext cx="8165592" cy="3600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8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  <p:sldLayoutId id="2147483662" r:id="rId12"/>
    <p:sldLayoutId id="2147483663" r:id="rId13"/>
    <p:sldLayoutId id="214748366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9.emf"/><Relationship Id="rId5" Type="http://schemas.openxmlformats.org/officeDocument/2006/relationships/image" Target="../media/image10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9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hyperlink" Target="mailto:gil.alterovitz@pif.gov" TargetMode="External"/><Relationship Id="rId5" Type="http://schemas.openxmlformats.org/officeDocument/2006/relationships/hyperlink" Target="mailto:justin.koufopoulos@pif.gov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0" y="918917"/>
            <a:ext cx="9144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600" b="1" dirty="0"/>
              <a:t>Use machine learning to find patterns of similar eligibility protocol criteria for clinical trials</a:t>
            </a:r>
            <a:endParaRPr sz="3600" b="1" dirty="0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0" y="2932267"/>
            <a:ext cx="91440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latin typeface="Merriweather"/>
                <a:ea typeface="Merriweather"/>
                <a:cs typeface="Merriweather"/>
                <a:sym typeface="Merriweather"/>
              </a:rPr>
              <a:t>Gil </a:t>
            </a:r>
            <a:r>
              <a:rPr lang="en-US" sz="2400" dirty="0" err="1" smtClean="0">
                <a:latin typeface="Merriweather"/>
                <a:ea typeface="Merriweather"/>
                <a:cs typeface="Merriweather"/>
                <a:sym typeface="Merriweather"/>
              </a:rPr>
              <a:t>Alterovitz</a:t>
            </a:r>
            <a:r>
              <a:rPr lang="en-US" sz="2400" dirty="0" smtClean="0">
                <a:latin typeface="Merriweather"/>
                <a:ea typeface="Merriweather"/>
                <a:cs typeface="Merriweather"/>
                <a:sym typeface="Merriweather"/>
              </a:rPr>
              <a:t>, PhD, FACMI and </a:t>
            </a:r>
          </a:p>
          <a:p>
            <a:pPr marL="0" lvl="0" indent="0"/>
            <a:r>
              <a:rPr lang="en-US" sz="2400" dirty="0">
                <a:latin typeface="Merriweather"/>
                <a:ea typeface="Merriweather"/>
                <a:cs typeface="Merriweather"/>
                <a:sym typeface="Merriweather"/>
              </a:rPr>
              <a:t>Justin </a:t>
            </a:r>
            <a:r>
              <a:rPr lang="en-US" sz="2400" dirty="0" err="1">
                <a:latin typeface="Merriweather"/>
                <a:ea typeface="Merriweather"/>
                <a:cs typeface="Merriweather"/>
                <a:sym typeface="Merriweather"/>
              </a:rPr>
              <a:t>Koufopoulos</a:t>
            </a:r>
            <a:endParaRPr lang="en-US" sz="2400" dirty="0" smtClean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latin typeface="Merriweather"/>
                <a:ea typeface="Merriweather"/>
                <a:cs typeface="Merriweather"/>
                <a:sym typeface="Merriweather"/>
              </a:rPr>
              <a:t>Presidential Innovation Fellows</a:t>
            </a:r>
            <a:endParaRPr sz="2400" dirty="0"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6" name="Picture 5" descr="rtificial Intelligence Interagency R&amp;D Working Group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82"/>
          <a:stretch/>
        </p:blipFill>
        <p:spPr bwMode="auto">
          <a:xfrm>
            <a:off x="6974205" y="3531067"/>
            <a:ext cx="2169795" cy="163576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81887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6810"/>
            <a:ext cx="8229600" cy="346249"/>
          </a:xfrm>
        </p:spPr>
        <p:txBody>
          <a:bodyPr/>
          <a:lstStyle/>
          <a:p>
            <a:r>
              <a:rPr lang="en-US" dirty="0"/>
              <a:t>Need clarity and uniformity to facilitate NLP/AI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10591"/>
            <a:ext cx="4103649" cy="404018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Eligibility language is not structured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Eligibility language is complex: text can be confusing for humans (and machines)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Eligibility language is not standardized</a:t>
            </a:r>
          </a:p>
          <a:p>
            <a:endParaRPr lang="en-US" sz="1800" dirty="0" smtClean="0"/>
          </a:p>
          <a:p>
            <a:endParaRPr lang="en-US" sz="18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6D50B165-D18A-440C-BE1C-767B391E9E92}"/>
              </a:ext>
            </a:extLst>
          </p:cNvPr>
          <p:cNvCxnSpPr/>
          <p:nvPr/>
        </p:nvCxnSpPr>
        <p:spPr>
          <a:xfrm>
            <a:off x="217255" y="618903"/>
            <a:ext cx="8641295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4572000" y="810591"/>
            <a:ext cx="4118480" cy="42588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x-none" altLang="x-none" sz="825" dirty="0">
                <a:latin typeface="Arial" charset="0"/>
              </a:rPr>
              <a:t>Inclusion Criteria:</a:t>
            </a:r>
            <a:endParaRPr lang="x-none" altLang="x-none" sz="825" b="1" dirty="0">
              <a:latin typeface="Arial" charset="0"/>
            </a:endParaRP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For pre-surgical patients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Suspected diagnosis of resectable non-small cell lung cancer; cancers with a histology of "adenosquamous" are considered a type of adenocarcinoma and thus a "nonsquamous" histology; patients with squamous cell carcinoma are eligible only if the registering site has EA5142 Institutional Review Board (IRB) approved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Suspected clinical stage of IIIA, II (IIA or IIB) or large IB (defined as size &gt;= 4cm); Note: IB tumors &lt; 4cm are NOT eligible; stage IB cancer based on pleural invasion is not eligible unless the tumor size is &gt;= 4cm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For post-surgical patients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Completely resected non-small cell lung cancer with negative margins (R0); patients with squamous cell carcinoma are eligible only if the registering site has EA5142 IRB approved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Pathologic stage IIIA, II (IIA or IIB) or large IB (defined as size &gt;= 4 cm); Note: IB tumors &lt; 4cm are NOT eligible; stage IB cancer based on pleural invasion is not eligible unless the tumor size is &gt;= 4cm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Eastern Cooperative Oncology Group (ECOG) performance status 0-1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No patients who have received neoadjuvant therapy (chemo- or radio-therapy) for this lung cancer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No locally advanced or metastatic cancer requiring systemic therapy within 5 years prior to registration; no secondary primary lung cancer diagnosed concurrently or within 2 year prior to registration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No prior treatment with agents targeting EGFR mutation, ALK rearrangement, and PD-1/PD-L1/CTLA-4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No patients known to be pregnant or lactating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Patients who have had local genotyping are eligible, regardless of the local result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No patients with recurrence of lung cancer after prior resection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Note: Post-surgical patients should proceed to registration immediately following preregistration</a:t>
            </a:r>
          </a:p>
          <a:p>
            <a:pPr marL="128588" indent="-128588" eaLnBrk="0" hangingPunct="0">
              <a:buFont typeface="Arial" charset="0"/>
              <a:buChar char="•"/>
            </a:pPr>
            <a:r>
              <a:rPr lang="x-none" altLang="x-none" sz="825" dirty="0">
                <a:latin typeface="Arial" charset="0"/>
              </a:rPr>
              <a:t>Completely resected NSCLC with negative margins (R0); cancers with a histology of "adenosquamous" are considered a type of adenocarcinoma and thus a "nonsquamous" histology; patients with squamous cell carcinoma are eligible only if the registering site has EA5142 IRB </a:t>
            </a:r>
            <a:r>
              <a:rPr lang="x-none" altLang="x-none" sz="825" dirty="0" smtClean="0">
                <a:latin typeface="Arial" charset="0"/>
              </a:rPr>
              <a:t>approved</a:t>
            </a:r>
            <a:endParaRPr lang="x-none" altLang="x-none" sz="825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52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337" y="551496"/>
            <a:ext cx="6124194" cy="238046"/>
          </a:xfrm>
        </p:spPr>
        <p:txBody>
          <a:bodyPr/>
          <a:lstStyle/>
          <a:p>
            <a:r>
              <a:rPr lang="en-US" dirty="0"/>
              <a:t>Structuring Eligibility – Example: </a:t>
            </a:r>
            <a:br>
              <a:rPr lang="en-US" dirty="0"/>
            </a:br>
            <a:r>
              <a:rPr lang="en-US" dirty="0" smtClean="0"/>
              <a:t>Platelets </a:t>
            </a:r>
            <a:r>
              <a:rPr lang="en-US" dirty="0"/>
              <a:t>with NCI Thesaurus Terms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928F9410-33FF-4AEF-9D83-B85057F1525E}"/>
              </a:ext>
            </a:extLst>
          </p:cNvPr>
          <p:cNvCxnSpPr>
            <a:cxnSpLocks/>
          </p:cNvCxnSpPr>
          <p:nvPr/>
        </p:nvCxnSpPr>
        <p:spPr>
          <a:xfrm flipV="1">
            <a:off x="515241" y="867905"/>
            <a:ext cx="8176208" cy="446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 txBox="1">
            <a:spLocks/>
          </p:cNvSpPr>
          <p:nvPr/>
        </p:nvSpPr>
        <p:spPr>
          <a:xfrm>
            <a:off x="3869473" y="867905"/>
            <a:ext cx="8229600" cy="3917288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rial" charset="0"/>
                <a:ea typeface="Arial" charset="0"/>
                <a:cs typeface="Arial" charset="0"/>
              </a:rPr>
              <a:t>Encode With Logic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6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Platelet count </a:t>
            </a:r>
            <a:r>
              <a:rPr lang="en-US" sz="1600" dirty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greater than or equal to </a:t>
            </a:r>
            <a:r>
              <a:rPr lang="en-US" sz="1600" dirty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100,000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600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platelets per cubic millimeter</a:t>
            </a:r>
            <a:endParaRPr lang="en-US" sz="1600" b="1" dirty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  <a:p>
            <a:pPr lvl="1">
              <a:buFont typeface="Arial" panose="020B0604020202020204" pitchFamily="34" charset="0"/>
              <a:buChar char="-"/>
            </a:pPr>
            <a:r>
              <a:rPr lang="en-US" sz="16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Platelet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≥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100,000</a:t>
            </a:r>
            <a:r>
              <a:rPr lang="en-US" sz="1600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/mm^3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600" dirty="0" err="1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NCIt</a:t>
            </a:r>
            <a:r>
              <a:rPr lang="en-US" sz="16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Code: </a:t>
            </a:r>
            <a:r>
              <a:rPr lang="mr-IN" sz="16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C51951</a:t>
            </a:r>
            <a:r>
              <a:rPr lang="en-US" sz="16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≥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100,000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600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UCUM Code: /mm^3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Arial" charset="0"/>
                <a:ea typeface="Arial" charset="0"/>
                <a:cs typeface="Arial" charset="0"/>
              </a:rPr>
              <a:t>Criteria Fill-in Template</a:t>
            </a:r>
          </a:p>
          <a:p>
            <a:pPr marL="857250" lvl="3" indent="-285750">
              <a:buFont typeface="Arial" panose="020B0604020202020204" pitchFamily="34" charset="0"/>
              <a:buChar char="-"/>
            </a:pPr>
            <a:r>
              <a:rPr lang="en-US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Platelet count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Arial" charset="0"/>
                <a:ea typeface="Arial" charset="0"/>
                <a:cs typeface="Arial" charset="0"/>
              </a:rPr>
              <a:t>greater than or equal to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_</a:t>
            </a:r>
            <a:r>
              <a:rPr lang="en-US" u="sng" dirty="0">
                <a:solidFill>
                  <a:srgbClr val="00B050"/>
                </a:solidFill>
                <a:latin typeface="Arial" charset="0"/>
                <a:ea typeface="Arial" charset="0"/>
                <a:cs typeface="Arial" charset="0"/>
              </a:rPr>
              <a:t>100,000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__ </a:t>
            </a:r>
            <a:r>
              <a:rPr lang="en-US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platelets per cubic millimeter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___</a:t>
            </a:r>
            <a:r>
              <a:rPr lang="en-US" u="sng" dirty="0" err="1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without_transfusion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___.</a:t>
            </a:r>
          </a:p>
          <a:p>
            <a:endParaRPr lang="en-US" sz="2800" dirty="0">
              <a:latin typeface="Arial" charset="0"/>
              <a:ea typeface="Arial" charset="0"/>
              <a:cs typeface="Arial" charset="0"/>
            </a:endParaRPr>
          </a:p>
          <a:p>
            <a:endParaRPr lang="en-US" sz="2800" dirty="0"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2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241" y="307311"/>
            <a:ext cx="7057192" cy="238046"/>
          </a:xfrm>
        </p:spPr>
        <p:txBody>
          <a:bodyPr/>
          <a:lstStyle/>
          <a:p>
            <a:r>
              <a:rPr lang="en-US" dirty="0"/>
              <a:t>Potential Uses for AI/NLP in Patient/Trial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15241" y="822852"/>
            <a:ext cx="7931335" cy="386066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1600" b="1" dirty="0"/>
              <a:t>Matching patients to trials: </a:t>
            </a:r>
            <a:r>
              <a:rPr lang="en-US" sz="1600" dirty="0"/>
              <a:t>Match patients to trials based on eligibility criteria/patient information (and vice versa).</a:t>
            </a:r>
            <a:endParaRPr lang="en-US" sz="1600" b="1" dirty="0"/>
          </a:p>
          <a:p>
            <a:pPr>
              <a:buFont typeface="+mj-lt"/>
              <a:buAutoNum type="arabicPeriod"/>
            </a:pPr>
            <a:r>
              <a:rPr lang="en-US" sz="1600" b="1" dirty="0"/>
              <a:t>Standardized protocol templates: </a:t>
            </a:r>
            <a:r>
              <a:rPr lang="en-US" sz="1600" dirty="0"/>
              <a:t>Take text (and/or structured eligibility criteria) and cluster to find templates that can be used to in future to standardize protocols when they are initially written for a trial.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Curator assistant: </a:t>
            </a:r>
            <a:r>
              <a:rPr lang="en-US" sz="1600" dirty="0" smtClean="0"/>
              <a:t>Use NLP to produce suggested structured ontological concepts and logic for curators to consider when doing manual curation (e.g. for Clinical Trials Reporting Program)</a:t>
            </a:r>
          </a:p>
          <a:p>
            <a:pPr>
              <a:buFont typeface="+mj-lt"/>
              <a:buAutoNum type="arabicPeriod"/>
            </a:pPr>
            <a:r>
              <a:rPr lang="en-US" sz="1600" b="1" dirty="0" smtClean="0"/>
              <a:t>Patient data: </a:t>
            </a:r>
            <a:r>
              <a:rPr lang="en-US" sz="1600" dirty="0" smtClean="0"/>
              <a:t>Use NLP to extract concepts form patient data that could be used for matching to trials.</a:t>
            </a:r>
          </a:p>
          <a:p>
            <a:pPr>
              <a:buFont typeface="+mj-lt"/>
              <a:buAutoNum type="arabicPeriod"/>
            </a:pPr>
            <a:r>
              <a:rPr lang="en-US" sz="1600" b="1" dirty="0" err="1" smtClean="0"/>
              <a:t>Chatbots</a:t>
            </a:r>
            <a:r>
              <a:rPr lang="en-US" sz="1600" dirty="0"/>
              <a:t>: </a:t>
            </a:r>
            <a:r>
              <a:rPr lang="en-US" sz="1600" dirty="0" smtClean="0"/>
              <a:t>Use speech recognition, voice synthesis, and NLP for </a:t>
            </a:r>
            <a:r>
              <a:rPr lang="en-US" sz="1600" dirty="0"/>
              <a:t>protocol text/structured eligibility criteria </a:t>
            </a:r>
            <a:r>
              <a:rPr lang="en-US" sz="1600" dirty="0" smtClean="0"/>
              <a:t>to engaging </a:t>
            </a:r>
            <a:r>
              <a:rPr lang="en-US" sz="1600" dirty="0"/>
              <a:t>patients looking for </a:t>
            </a:r>
            <a:r>
              <a:rPr lang="en-US" sz="1600" dirty="0" smtClean="0"/>
              <a:t>trials.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5891E138-83AD-4C60-A899-3AB70700E98E}"/>
              </a:ext>
            </a:extLst>
          </p:cNvPr>
          <p:cNvCxnSpPr>
            <a:cxnSpLocks/>
          </p:cNvCxnSpPr>
          <p:nvPr/>
        </p:nvCxnSpPr>
        <p:spPr>
          <a:xfrm flipV="1">
            <a:off x="425351" y="638530"/>
            <a:ext cx="8176208" cy="446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044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1767"/>
            <a:ext cx="8462625" cy="424124"/>
          </a:xfrm>
        </p:spPr>
        <p:txBody>
          <a:bodyPr>
            <a:noAutofit/>
          </a:bodyPr>
          <a:lstStyle/>
          <a:p>
            <a:r>
              <a:rPr lang="en-US" dirty="0"/>
              <a:t>How can we </a:t>
            </a:r>
            <a:r>
              <a:rPr lang="en-US"/>
              <a:t>incentivize </a:t>
            </a:r>
            <a:r>
              <a:rPr lang="en-US" smtClean="0"/>
              <a:t>standardization via NLP?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561" y="575891"/>
            <a:ext cx="8327239" cy="4567609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b="1" dirty="0"/>
              <a:t>Challenges: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400" dirty="0"/>
              <a:t>Field is evolving (new treatments)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400" dirty="0"/>
              <a:t>There is no incentive for writers of protocols to structured language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400" dirty="0"/>
              <a:t>Doing structuring after protocols are submitted is hard (may not know original meaning of the writer).  Hard to scale curation for all criteria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400" dirty="0"/>
              <a:t>NLP/AI not perfect for predicting structure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Potential Solution: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400" dirty="0"/>
              <a:t>Use AI/NLP to present templates with data-based consensus options (based on text and frequency of already used in trials database so far) at the Point-of-need (i.e. when originally writing the trial).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400" dirty="0"/>
              <a:t>Incentivize via 1) templates to make writing protocols faster and 2) consensus scoring to encourage standardization.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400" dirty="0"/>
              <a:t>Create database for standardized phrases/criteria and variants (which can be more easily structured)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Potential Outcome: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sz="1400" dirty="0"/>
              <a:t>This gradually leads to standardization in writing protocols for most criteria, thereby making curation/structuring much more scalable (since only have to do a few standard cases as well as much fewer special cases).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9863CEC6-1635-4936-88F6-72C96A734195}"/>
              </a:ext>
            </a:extLst>
          </p:cNvPr>
          <p:cNvCxnSpPr/>
          <p:nvPr/>
        </p:nvCxnSpPr>
        <p:spPr>
          <a:xfrm>
            <a:off x="278530" y="575891"/>
            <a:ext cx="86412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4808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5943"/>
            <a:ext cx="7886700" cy="99420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Incentivization</a:t>
            </a:r>
            <a:r>
              <a:rPr lang="en-US" dirty="0" smtClean="0"/>
              <a:t> for Standardization Framework: Absorption Markov Chain via Consensus Score</a:t>
            </a:r>
            <a:endParaRPr 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143000" y="-173124"/>
            <a:ext cx="138564" cy="3462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143000" y="1150143"/>
          <a:ext cx="6858000" cy="17109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4" r:id="rId3" imgW="8445500" imgH="1651000" progId="Visio.Drawing.11">
                  <p:embed/>
                </p:oleObj>
              </mc:Choice>
              <mc:Fallback>
                <p:oleObj r:id="rId3" imgW="8445500" imgH="16510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150143"/>
                        <a:ext cx="6858000" cy="171092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71650" y="3143250"/>
            <a:ext cx="650408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Absorption Markov Chain:</a:t>
            </a:r>
          </a:p>
          <a:p>
            <a:r>
              <a:rPr lang="en-US" dirty="0" smtClean="0"/>
              <a:t>After n-&gt;infinite transitions on transition matrix with: </a:t>
            </a:r>
          </a:p>
          <a:p>
            <a:r>
              <a:rPr lang="en-US" dirty="0" smtClean="0"/>
              <a:t>will tend to reach an absorption state.</a:t>
            </a:r>
          </a:p>
          <a:p>
            <a:endParaRPr lang="en-US" dirty="0" smtClean="0"/>
          </a:p>
          <a:p>
            <a:r>
              <a:rPr lang="en-US" b="1" u="sng" dirty="0" smtClean="0"/>
              <a:t>Law Firm Example:</a:t>
            </a:r>
          </a:p>
          <a:p>
            <a:r>
              <a:rPr lang="en-US" b="1" dirty="0" smtClean="0"/>
              <a:t>Initial state: </a:t>
            </a:r>
            <a:r>
              <a:rPr lang="en-US" dirty="0" smtClean="0"/>
              <a:t>Junior</a:t>
            </a:r>
          </a:p>
          <a:p>
            <a:r>
              <a:rPr lang="en-US" b="1" dirty="0" smtClean="0"/>
              <a:t>Absorption states: </a:t>
            </a:r>
            <a:r>
              <a:rPr lang="en-US" dirty="0"/>
              <a:t>Leave without getting partner.  Leave as partner.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3"/>
          <a:stretch/>
        </p:blipFill>
        <p:spPr>
          <a:xfrm>
            <a:off x="5600700" y="2861072"/>
            <a:ext cx="24003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90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23" y="249037"/>
            <a:ext cx="8321427" cy="318897"/>
          </a:xfrm>
        </p:spPr>
        <p:txBody>
          <a:bodyPr>
            <a:noAutofit/>
          </a:bodyPr>
          <a:lstStyle/>
          <a:p>
            <a:r>
              <a:rPr lang="en-US" sz="2100" dirty="0"/>
              <a:t>NIH Data </a:t>
            </a:r>
            <a:r>
              <a:rPr lang="en-US" sz="2100" dirty="0" smtClean="0"/>
              <a:t>Science Hackathon </a:t>
            </a:r>
            <a:r>
              <a:rPr lang="en-US" sz="2100" dirty="0"/>
              <a:t>Goal: </a:t>
            </a:r>
            <a:br>
              <a:rPr lang="en-US" sz="2100" dirty="0"/>
            </a:br>
            <a:r>
              <a:rPr lang="en-US" sz="2100" dirty="0"/>
              <a:t>Toward Structured Protocol Authoring Standards and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7184" y="1110793"/>
            <a:ext cx="4295775" cy="3343275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AI for Data-based Protocol Standardization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Load in </a:t>
            </a:r>
            <a:r>
              <a:rPr lang="en-US" dirty="0" smtClean="0"/>
              <a:t>criteria text: e.g</a:t>
            </a:r>
            <a:r>
              <a:rPr lang="en-US" dirty="0"/>
              <a:t>. all 342 Cancer Therapy Evaluation Program </a:t>
            </a:r>
            <a:r>
              <a:rPr lang="en-US" dirty="0" smtClean="0"/>
              <a:t>(CTEP) trials.  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Cluster based on similarity (e.g. semantics/entity/logical expression) to find patterns.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Extract popular templates with options for curators to select from (with frequency of popularity). </a:t>
            </a:r>
          </a:p>
          <a:p>
            <a:pPr marL="171450" lvl="1"/>
            <a:endParaRPr lang="en-US" dirty="0"/>
          </a:p>
          <a:p>
            <a:pPr marL="171450" lvl="1"/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3442"/>
          <a:stretch/>
        </p:blipFill>
        <p:spPr>
          <a:xfrm>
            <a:off x="5276538" y="940977"/>
            <a:ext cx="2488367" cy="406558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745B5906-4D8D-401F-8F4F-FC4BA2338BAC}"/>
              </a:ext>
            </a:extLst>
          </p:cNvPr>
          <p:cNvCxnSpPr/>
          <p:nvPr/>
        </p:nvCxnSpPr>
        <p:spPr>
          <a:xfrm>
            <a:off x="346723" y="839363"/>
            <a:ext cx="86412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9855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125" y="2485850"/>
            <a:ext cx="3649700" cy="1937825"/>
          </a:xfrm>
          <a:prstGeom prst="rect">
            <a:avLst/>
          </a:prstGeom>
          <a:noFill/>
          <a:ln>
            <a:noFill/>
          </a:ln>
          <a:effectLst>
            <a:outerShdw blurRad="57150" dist="571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42" name="Google Shape;1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424" y="1153013"/>
            <a:ext cx="3289825" cy="2290750"/>
          </a:xfrm>
          <a:prstGeom prst="rect">
            <a:avLst/>
          </a:prstGeom>
          <a:noFill/>
          <a:ln>
            <a:noFill/>
          </a:ln>
          <a:effectLst>
            <a:outerShdw blurRad="57150" dist="3810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43" name="Google Shape;143;p22"/>
          <p:cNvSpPr txBox="1"/>
          <p:nvPr/>
        </p:nvSpPr>
        <p:spPr>
          <a:xfrm>
            <a:off x="87725" y="3804175"/>
            <a:ext cx="41625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Using AI to incentivize good practice in clinical trials</a:t>
            </a: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4384475" y="3682025"/>
            <a:ext cx="43185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Bringing together government (e.g. VA, GSA, NIH, FDA), Academia, Industry</a:t>
            </a: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1"/>
          </p:nvPr>
        </p:nvSpPr>
        <p:spPr>
          <a:xfrm>
            <a:off x="580525" y="22825"/>
            <a:ext cx="8292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Consider how </a:t>
            </a:r>
            <a:r>
              <a:rPr lang="en-US" sz="2000" b="1" dirty="0" smtClean="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ideas</a:t>
            </a:r>
            <a:r>
              <a:rPr lang="en" sz="2000" b="1" dirty="0" smtClean="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, </a:t>
            </a:r>
            <a:r>
              <a:rPr lang="en" sz="2000" b="1" dirty="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particularly in science and technology can be piloted quickly and efficiently</a:t>
            </a:r>
            <a:endParaRPr sz="1500" i="1" dirty="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6625" y="1349113"/>
            <a:ext cx="3736289" cy="278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8719CC7-5F8E-4936-AF3A-EEA69A71F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30" y="1109282"/>
            <a:ext cx="2851050" cy="38785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1457954-613C-4602-BBE6-A33AD7BC7A2F}"/>
              </a:ext>
            </a:extLst>
          </p:cNvPr>
          <p:cNvSpPr txBox="1"/>
          <p:nvPr/>
        </p:nvSpPr>
        <p:spPr>
          <a:xfrm>
            <a:off x="346723" y="833804"/>
            <a:ext cx="34644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Hemoglobin </a:t>
            </a:r>
            <a:r>
              <a:rPr lang="en-US" sz="2000" dirty="0" smtClean="0"/>
              <a:t>Criteria Clusters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73BB33F-E014-4D6F-A388-958336C1FBC4}"/>
              </a:ext>
            </a:extLst>
          </p:cNvPr>
          <p:cNvSpPr txBox="1"/>
          <p:nvPr/>
        </p:nvSpPr>
        <p:spPr>
          <a:xfrm>
            <a:off x="2535782" y="2306753"/>
            <a:ext cx="12505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Hgb ≥ 9 </a:t>
            </a:r>
            <a:r>
              <a:rPr lang="en-US" sz="1400" dirty="0" smtClean="0"/>
              <a:t>g/</a:t>
            </a:r>
            <a:r>
              <a:rPr lang="en-US" sz="1400" dirty="0" err="1" smtClean="0"/>
              <a:t>dL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4F68336-47E7-476E-9916-1F3B34AC12F6}"/>
              </a:ext>
            </a:extLst>
          </p:cNvPr>
          <p:cNvSpPr txBox="1"/>
          <p:nvPr/>
        </p:nvSpPr>
        <p:spPr>
          <a:xfrm>
            <a:off x="2515764" y="3647291"/>
            <a:ext cx="12505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Hgb ≥ 8 </a:t>
            </a:r>
            <a:r>
              <a:rPr lang="en-US" sz="1400" dirty="0" smtClean="0"/>
              <a:t>g/</a:t>
            </a:r>
            <a:r>
              <a:rPr lang="en-US" sz="1400" dirty="0" err="1" smtClean="0"/>
              <a:t>dL</a:t>
            </a: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68E8426-742F-47FC-9FA3-F031B6A1ED3D}"/>
              </a:ext>
            </a:extLst>
          </p:cNvPr>
          <p:cNvSpPr txBox="1"/>
          <p:nvPr/>
        </p:nvSpPr>
        <p:spPr>
          <a:xfrm>
            <a:off x="3468043" y="3989106"/>
            <a:ext cx="1902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Additional constraints: No transfusion </a:t>
            </a:r>
            <a:r>
              <a:rPr lang="en-US" sz="1200" dirty="0" smtClean="0"/>
              <a:t>in past 28 days</a:t>
            </a:r>
            <a:endParaRPr lang="en-US" sz="1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BEAF8620-5296-46D1-8F66-CF3EDCB47F18}"/>
              </a:ext>
            </a:extLst>
          </p:cNvPr>
          <p:cNvCxnSpPr/>
          <p:nvPr/>
        </p:nvCxnSpPr>
        <p:spPr>
          <a:xfrm flipH="1">
            <a:off x="2225029" y="4118949"/>
            <a:ext cx="1189287" cy="1675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23" y="-23446"/>
            <a:ext cx="6172200" cy="857250"/>
          </a:xfrm>
        </p:spPr>
        <p:txBody>
          <a:bodyPr>
            <a:noAutofit/>
          </a:bodyPr>
          <a:lstStyle/>
          <a:p>
            <a:r>
              <a:rPr lang="en-US" sz="2100" dirty="0"/>
              <a:t>Unsupervised Learning: </a:t>
            </a:r>
            <a:br>
              <a:rPr lang="en-US" sz="2100" dirty="0"/>
            </a:br>
            <a:r>
              <a:rPr lang="en-US" sz="2100" dirty="0"/>
              <a:t>Clustering Logic Statements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FBA1A82D-C135-4649-B8AF-E5F812AF2134}"/>
              </a:ext>
            </a:extLst>
          </p:cNvPr>
          <p:cNvCxnSpPr/>
          <p:nvPr/>
        </p:nvCxnSpPr>
        <p:spPr>
          <a:xfrm>
            <a:off x="346723" y="721576"/>
            <a:ext cx="86412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55643" t="40332" r="30346" b="22695"/>
          <a:stretch/>
        </p:blipFill>
        <p:spPr>
          <a:xfrm>
            <a:off x="7070921" y="1109282"/>
            <a:ext cx="1804545" cy="26784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27686" t="40332" r="57576" b="22695"/>
          <a:stretch/>
        </p:blipFill>
        <p:spPr>
          <a:xfrm>
            <a:off x="5172840" y="1109282"/>
            <a:ext cx="1898081" cy="26784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1457954-613C-4602-BBE6-A33AD7BC7A2F}"/>
              </a:ext>
            </a:extLst>
          </p:cNvPr>
          <p:cNvSpPr txBox="1"/>
          <p:nvPr/>
        </p:nvSpPr>
        <p:spPr>
          <a:xfrm>
            <a:off x="5052325" y="797000"/>
            <a:ext cx="39356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Hemoglobin </a:t>
            </a:r>
            <a:r>
              <a:rPr lang="en-US" sz="2000" smtClean="0"/>
              <a:t>Criteria Frequencies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96643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152" y="278702"/>
            <a:ext cx="7886700" cy="9942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Standardizing via Alternatives and Consensus Score: Change in Phrasing/Semantics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057646" y="2309878"/>
            <a:ext cx="2906206" cy="1415772"/>
          </a:xfrm>
          <a:prstGeom prst="rect">
            <a:avLst/>
          </a:prstGeom>
          <a:solidFill>
            <a:schemeClr val="lt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Criteria ID: 40.2  Score: 90</a:t>
            </a:r>
          </a:p>
          <a:p>
            <a:r>
              <a:rPr lang="en-US" dirty="0"/>
              <a:t>Criteria ID: 40.2  Score: </a:t>
            </a:r>
            <a:r>
              <a:rPr lang="en-US" dirty="0" smtClean="0"/>
              <a:t>0.4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sz="1600" b="1" u="sng" dirty="0" smtClean="0"/>
              <a:t>Consensus Score: 45</a:t>
            </a:r>
            <a:endParaRPr lang="en-US" sz="1600" b="1" u="sng" dirty="0"/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702300" y="2309878"/>
            <a:ext cx="419100" cy="268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86742" y="3134339"/>
            <a:ext cx="419100" cy="268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662406" y="2548275"/>
            <a:ext cx="492701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100</a:t>
            </a:r>
            <a:endParaRPr lang="en-US" sz="12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1203438" y="2490216"/>
            <a:ext cx="1485852" cy="760312"/>
            <a:chOff x="3637957" y="2761105"/>
            <a:chExt cx="1485852" cy="760312"/>
          </a:xfrm>
        </p:grpSpPr>
        <p:grpSp>
          <p:nvGrpSpPr>
            <p:cNvPr id="26" name="Group 25"/>
            <p:cNvGrpSpPr/>
            <p:nvPr/>
          </p:nvGrpSpPr>
          <p:grpSpPr>
            <a:xfrm>
              <a:off x="3637957" y="2761105"/>
              <a:ext cx="1445402" cy="738664"/>
              <a:chOff x="3637957" y="2761105"/>
              <a:chExt cx="1445402" cy="738664"/>
            </a:xfrm>
          </p:grpSpPr>
          <p:sp>
            <p:nvSpPr>
              <p:cNvPr id="28" name="TextBox 27"/>
              <p:cNvSpPr txBox="1"/>
              <p:nvPr/>
            </p:nvSpPr>
            <p:spPr>
              <a:xfrm>
                <a:off x="3650656" y="2761105"/>
                <a:ext cx="1432703" cy="738664"/>
              </a:xfrm>
              <a:prstGeom prst="rect">
                <a:avLst/>
              </a:prstGeom>
              <a:solidFill>
                <a:schemeClr val="accent6"/>
              </a:solidFill>
            </p:spPr>
            <p:txBody>
              <a:bodyPr wrap="square" rtlCol="0">
                <a:spAutoFit/>
              </a:bodyPr>
              <a:lstStyle/>
              <a:p>
                <a:endParaRPr lang="en-US" sz="1050" dirty="0" smtClean="0"/>
              </a:p>
              <a:p>
                <a:endParaRPr lang="en-US" sz="1050" dirty="0" smtClean="0"/>
              </a:p>
              <a:p>
                <a:r>
                  <a:rPr lang="en-US" sz="1050" dirty="0" smtClean="0"/>
                  <a:t>Signed, written</a:t>
                </a:r>
                <a:r>
                  <a:rPr lang="en-US" sz="1050" b="1" dirty="0"/>
                  <a:t>	</a:t>
                </a:r>
                <a:r>
                  <a:rPr lang="en-US" sz="1050" b="1" dirty="0" smtClean="0"/>
                  <a:t> 25</a:t>
                </a:r>
                <a:endParaRPr lang="en-US" sz="1050" dirty="0" smtClean="0"/>
              </a:p>
              <a:p>
                <a:r>
                  <a:rPr lang="en-US" sz="1050" dirty="0" smtClean="0"/>
                  <a:t>Signed</a:t>
                </a:r>
                <a:r>
                  <a:rPr lang="en-US" sz="1050" dirty="0"/>
                  <a:t>	</a:t>
                </a:r>
                <a:r>
                  <a:rPr lang="en-US" sz="1050" dirty="0" smtClean="0"/>
                  <a:t> </a:t>
                </a:r>
                <a:r>
                  <a:rPr lang="en-US" sz="1050" b="1" i="1" dirty="0" smtClean="0"/>
                  <a:t>2</a:t>
                </a:r>
                <a:endParaRPr lang="en-US" sz="1050" i="1" dirty="0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3637957" y="2858828"/>
                <a:ext cx="1445402" cy="253916"/>
              </a:xfrm>
              <a:prstGeom prst="rect">
                <a:avLst/>
              </a:prstGeom>
              <a:solidFill>
                <a:srgbClr val="92D05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 smtClean="0"/>
                  <a:t>Signed, dated	 </a:t>
                </a:r>
                <a:r>
                  <a:rPr lang="en-US" sz="1050" b="1" i="1" dirty="0"/>
                  <a:t>3</a:t>
                </a:r>
                <a:r>
                  <a:rPr lang="en-US" sz="1050" b="1" i="1" dirty="0" smtClean="0"/>
                  <a:t>0</a:t>
                </a:r>
                <a:endParaRPr lang="en-US" sz="1050" b="1" i="1" dirty="0"/>
              </a:p>
            </p:txBody>
          </p:sp>
        </p:grpSp>
        <p:sp>
          <p:nvSpPr>
            <p:cNvPr id="27" name="Frame 26"/>
            <p:cNvSpPr/>
            <p:nvPr/>
          </p:nvSpPr>
          <p:spPr>
            <a:xfrm>
              <a:off x="3650657" y="2823802"/>
              <a:ext cx="1473152" cy="697615"/>
            </a:xfrm>
            <a:prstGeom prst="frame">
              <a:avLst>
                <a:gd name="adj1" fmla="val 2633"/>
              </a:avLst>
            </a:prstGeom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816801" y="2281112"/>
            <a:ext cx="3627866" cy="276999"/>
          </a:xfrm>
          <a:prstGeom prst="rect">
            <a:avLst/>
          </a:prstGeom>
          <a:solidFill>
            <a:schemeClr val="lt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</a:rPr>
              <a:t>informed </a:t>
            </a:r>
            <a:r>
              <a:rPr lang="en-US" sz="1200" dirty="0">
                <a:solidFill>
                  <a:schemeClr val="tx1"/>
                </a:solidFill>
              </a:rPr>
              <a:t>consent.</a:t>
            </a:r>
          </a:p>
        </p:txBody>
      </p:sp>
      <p:sp>
        <p:nvSpPr>
          <p:cNvPr id="6" name="Rectangle 5"/>
          <p:cNvSpPr/>
          <p:nvPr/>
        </p:nvSpPr>
        <p:spPr>
          <a:xfrm>
            <a:off x="1204262" y="2278875"/>
            <a:ext cx="675957" cy="276999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en-US" sz="1200" smtClean="0"/>
              <a:t>Written</a:t>
            </a:r>
            <a:endParaRPr lang="en-US" sz="1200" dirty="0"/>
          </a:p>
        </p:txBody>
      </p:sp>
      <p:sp>
        <p:nvSpPr>
          <p:cNvPr id="14" name="Rectangle 13"/>
          <p:cNvSpPr/>
          <p:nvPr/>
        </p:nvSpPr>
        <p:spPr>
          <a:xfrm>
            <a:off x="2700251" y="2555874"/>
            <a:ext cx="5574240" cy="10292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351756" y="2199676"/>
            <a:ext cx="4565397" cy="10292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ular Callout 3"/>
          <p:cNvSpPr/>
          <p:nvPr/>
        </p:nvSpPr>
        <p:spPr>
          <a:xfrm>
            <a:off x="2798956" y="4137101"/>
            <a:ext cx="1356151" cy="479503"/>
          </a:xfrm>
          <a:prstGeom prst="wedgeRectCallout">
            <a:avLst>
              <a:gd name="adj1" fmla="val -80630"/>
              <a:gd name="adj2" fmla="val -242862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Score (based </a:t>
            </a:r>
            <a:r>
              <a:rPr lang="en-US" smtClean="0">
                <a:solidFill>
                  <a:schemeClr val="tx1"/>
                </a:solidFill>
              </a:rPr>
              <a:t>on frequency)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ular Callout 19"/>
          <p:cNvSpPr/>
          <p:nvPr/>
        </p:nvSpPr>
        <p:spPr>
          <a:xfrm>
            <a:off x="776869" y="4075565"/>
            <a:ext cx="1356151" cy="479503"/>
          </a:xfrm>
          <a:prstGeom prst="wedgeRectCallout">
            <a:avLst>
              <a:gd name="adj1" fmla="val 7353"/>
              <a:gd name="adj2" fmla="val -226583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Alternatives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ular Callout 20"/>
          <p:cNvSpPr/>
          <p:nvPr/>
        </p:nvSpPr>
        <p:spPr>
          <a:xfrm>
            <a:off x="3305750" y="2771025"/>
            <a:ext cx="1356151" cy="479503"/>
          </a:xfrm>
          <a:prstGeom prst="wedgeRectCallout">
            <a:avLst>
              <a:gd name="adj1" fmla="val -52673"/>
              <a:gd name="adj2" fmla="val -87049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Template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981306" y="2240244"/>
            <a:ext cx="2207943" cy="38549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ular Callout 21"/>
          <p:cNvSpPr/>
          <p:nvPr/>
        </p:nvSpPr>
        <p:spPr>
          <a:xfrm>
            <a:off x="1542240" y="1551638"/>
            <a:ext cx="1356151" cy="479503"/>
          </a:xfrm>
          <a:prstGeom prst="wedgeRectCallout">
            <a:avLst>
              <a:gd name="adj1" fmla="val -55962"/>
              <a:gd name="adj2" fmla="val 101323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Fill-In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24056" y="1375539"/>
            <a:ext cx="4572000" cy="3939540"/>
          </a:xfrm>
          <a:prstGeom prst="rect">
            <a:avLst/>
          </a:prstGeom>
        </p:spPr>
        <p:txBody>
          <a:bodyPr>
            <a:spAutoFit/>
          </a:bodyPr>
          <a:lstStyle/>
          <a:p>
            <a:pPr marL="57149" indent="0">
              <a:buNone/>
            </a:pPr>
            <a:r>
              <a:rPr lang="en-US" sz="1800" dirty="0" smtClean="0"/>
              <a:t>Find Template in Source Text: </a:t>
            </a:r>
            <a:br>
              <a:rPr lang="en-US" sz="1800" dirty="0" smtClean="0"/>
            </a:br>
            <a:endParaRPr lang="en-US" sz="1800" dirty="0"/>
          </a:p>
          <a:p>
            <a:pPr marL="400040" lvl="1" indent="0">
              <a:buNone/>
            </a:pPr>
            <a:r>
              <a:rPr lang="en-US" dirty="0"/>
              <a:t>Signed, dated </a:t>
            </a:r>
            <a:r>
              <a:rPr lang="en-US" dirty="0">
                <a:solidFill>
                  <a:srgbClr val="FF0000"/>
                </a:solidFill>
              </a:rPr>
              <a:t>informed </a:t>
            </a:r>
            <a:r>
              <a:rPr lang="en-US" dirty="0" smtClean="0">
                <a:solidFill>
                  <a:srgbClr val="FF0000"/>
                </a:solidFill>
              </a:rPr>
              <a:t>consent. </a:t>
            </a:r>
            <a:endParaRPr lang="en-US" dirty="0">
              <a:solidFill>
                <a:srgbClr val="FF0000"/>
              </a:solidFill>
            </a:endParaRPr>
          </a:p>
          <a:p>
            <a:pPr marL="400040" lvl="1" indent="0">
              <a:buNone/>
            </a:pPr>
            <a:r>
              <a:rPr lang="en-US" dirty="0"/>
              <a:t>Signed, written </a:t>
            </a:r>
            <a:r>
              <a:rPr lang="en-US" dirty="0">
                <a:solidFill>
                  <a:srgbClr val="FF0000"/>
                </a:solidFill>
              </a:rPr>
              <a:t>informed </a:t>
            </a:r>
            <a:r>
              <a:rPr lang="en-US" dirty="0" smtClean="0">
                <a:solidFill>
                  <a:srgbClr val="FF0000"/>
                </a:solidFill>
              </a:rPr>
              <a:t>consent. </a:t>
            </a:r>
            <a:endParaRPr lang="en-US" dirty="0">
              <a:solidFill>
                <a:srgbClr val="FF0000"/>
              </a:solidFill>
            </a:endParaRPr>
          </a:p>
          <a:p>
            <a:pPr marL="400040" lvl="1" indent="0">
              <a:buNone/>
            </a:pPr>
            <a:r>
              <a:rPr lang="en-US" dirty="0"/>
              <a:t>Written </a:t>
            </a:r>
            <a:r>
              <a:rPr lang="en-US" dirty="0">
                <a:solidFill>
                  <a:srgbClr val="FF0000"/>
                </a:solidFill>
              </a:rPr>
              <a:t>informed </a:t>
            </a:r>
            <a:r>
              <a:rPr lang="en-US" dirty="0" smtClean="0">
                <a:solidFill>
                  <a:srgbClr val="FF0000"/>
                </a:solidFill>
              </a:rPr>
              <a:t>consent.</a:t>
            </a:r>
          </a:p>
          <a:p>
            <a:pPr marL="400040" lvl="1" indent="0">
              <a:buNone/>
            </a:pPr>
            <a:r>
              <a:rPr lang="mr-IN" dirty="0" smtClean="0">
                <a:solidFill>
                  <a:schemeClr val="tx1"/>
                </a:solidFill>
              </a:rPr>
              <a:t>…</a:t>
            </a:r>
            <a:endParaRPr lang="en-US" dirty="0">
              <a:solidFill>
                <a:schemeClr val="tx1"/>
              </a:solidFill>
            </a:endParaRPr>
          </a:p>
          <a:p>
            <a:pPr marL="40004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 </a:t>
            </a:r>
          </a:p>
          <a:p>
            <a:pPr marL="400040" lvl="1" indent="0">
              <a:buNone/>
            </a:pPr>
            <a:r>
              <a:rPr lang="en-US" b="1" dirty="0"/>
              <a:t>Template:</a:t>
            </a:r>
          </a:p>
          <a:p>
            <a:pPr marL="400040" lvl="1" indent="0">
              <a:buNone/>
            </a:pPr>
            <a:r>
              <a:rPr lang="en-US" dirty="0"/>
              <a:t>_________ informed consent</a:t>
            </a:r>
          </a:p>
          <a:p>
            <a:pPr marL="40004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57149" indent="0">
              <a:buNone/>
            </a:pPr>
            <a:r>
              <a:rPr lang="en-US" sz="1800" dirty="0" smtClean="0"/>
              <a:t>Output Fill-ins/Score:</a:t>
            </a:r>
            <a:br>
              <a:rPr lang="en-US" sz="1800" dirty="0" smtClean="0"/>
            </a:br>
            <a:endParaRPr lang="en-US" b="1" dirty="0"/>
          </a:p>
          <a:p>
            <a:pPr marL="400040" lvl="1" indent="0">
              <a:buNone/>
            </a:pPr>
            <a:r>
              <a:rPr lang="en-US" dirty="0"/>
              <a:t>Signed, </a:t>
            </a:r>
            <a:r>
              <a:rPr lang="en-US" dirty="0" smtClean="0"/>
              <a:t>dated / 30</a:t>
            </a:r>
            <a:endParaRPr lang="en-US" dirty="0"/>
          </a:p>
          <a:p>
            <a:pPr marL="400040" lvl="1" indent="0">
              <a:buNone/>
            </a:pPr>
            <a:r>
              <a:rPr lang="en-US" dirty="0"/>
              <a:t>Signed, </a:t>
            </a:r>
            <a:r>
              <a:rPr lang="en-US" dirty="0" smtClean="0"/>
              <a:t>written / 25</a:t>
            </a:r>
            <a:endParaRPr lang="en-US" dirty="0"/>
          </a:p>
          <a:p>
            <a:pPr marL="400040" lvl="1" indent="0">
              <a:buNone/>
            </a:pPr>
            <a:r>
              <a:rPr lang="en-US" dirty="0" smtClean="0"/>
              <a:t>Signed / 2</a:t>
            </a:r>
          </a:p>
          <a:p>
            <a:pPr marL="400040" lvl="1" indent="0">
              <a:buNone/>
            </a:pPr>
            <a:r>
              <a:rPr lang="en-US" dirty="0" smtClean="0"/>
              <a:t>Written / 100</a:t>
            </a:r>
            <a:endParaRPr lang="en-US" dirty="0"/>
          </a:p>
          <a:p>
            <a:pPr marL="40004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2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057646" y="2309878"/>
            <a:ext cx="2906206" cy="1415772"/>
          </a:xfrm>
          <a:prstGeom prst="rect">
            <a:avLst/>
          </a:prstGeom>
          <a:solidFill>
            <a:schemeClr val="lt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Criteria ID: 40.2  Score: 90</a:t>
            </a:r>
          </a:p>
          <a:p>
            <a:r>
              <a:rPr lang="en-US" dirty="0"/>
              <a:t>Criteria ID: 40.2  Score: </a:t>
            </a:r>
            <a:r>
              <a:rPr lang="en-US" dirty="0" smtClean="0"/>
              <a:t>0.4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sz="1600" b="1" u="sng" dirty="0" smtClean="0"/>
              <a:t>Consensus Score: 45</a:t>
            </a:r>
            <a:endParaRPr lang="en-US" sz="1600" b="1" u="sng" dirty="0"/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702300" y="2309878"/>
            <a:ext cx="419100" cy="268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86742" y="3134339"/>
            <a:ext cx="419100" cy="268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662406" y="2548275"/>
            <a:ext cx="492701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100</a:t>
            </a:r>
            <a:endParaRPr lang="en-US" sz="12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1203438" y="2490216"/>
            <a:ext cx="1485852" cy="760312"/>
            <a:chOff x="3637957" y="2761105"/>
            <a:chExt cx="1485852" cy="760312"/>
          </a:xfrm>
        </p:grpSpPr>
        <p:grpSp>
          <p:nvGrpSpPr>
            <p:cNvPr id="26" name="Group 25"/>
            <p:cNvGrpSpPr/>
            <p:nvPr/>
          </p:nvGrpSpPr>
          <p:grpSpPr>
            <a:xfrm>
              <a:off x="3637957" y="2761105"/>
              <a:ext cx="1445402" cy="738664"/>
              <a:chOff x="3637957" y="2761105"/>
              <a:chExt cx="1445402" cy="738664"/>
            </a:xfrm>
          </p:grpSpPr>
          <p:sp>
            <p:nvSpPr>
              <p:cNvPr id="28" name="TextBox 27"/>
              <p:cNvSpPr txBox="1"/>
              <p:nvPr/>
            </p:nvSpPr>
            <p:spPr>
              <a:xfrm>
                <a:off x="3650656" y="2761105"/>
                <a:ext cx="1432703" cy="738664"/>
              </a:xfrm>
              <a:prstGeom prst="rect">
                <a:avLst/>
              </a:prstGeom>
              <a:solidFill>
                <a:schemeClr val="accent6"/>
              </a:solidFill>
            </p:spPr>
            <p:txBody>
              <a:bodyPr wrap="square" rtlCol="0">
                <a:spAutoFit/>
              </a:bodyPr>
              <a:lstStyle/>
              <a:p>
                <a:endParaRPr lang="en-US" sz="1050" dirty="0" smtClean="0"/>
              </a:p>
              <a:p>
                <a:endParaRPr lang="en-US" sz="1050" dirty="0" smtClean="0"/>
              </a:p>
              <a:p>
                <a:r>
                  <a:rPr lang="en-US" sz="1050" dirty="0" smtClean="0"/>
                  <a:t>Signed, written</a:t>
                </a:r>
                <a:r>
                  <a:rPr lang="en-US" sz="1050" b="1" dirty="0"/>
                  <a:t>	</a:t>
                </a:r>
                <a:r>
                  <a:rPr lang="en-US" sz="1050" b="1" dirty="0" smtClean="0"/>
                  <a:t> 25</a:t>
                </a:r>
                <a:endParaRPr lang="en-US" sz="1050" dirty="0" smtClean="0"/>
              </a:p>
              <a:p>
                <a:r>
                  <a:rPr lang="en-US" sz="1050" dirty="0" smtClean="0"/>
                  <a:t>Signed</a:t>
                </a:r>
                <a:r>
                  <a:rPr lang="en-US" sz="1050" dirty="0"/>
                  <a:t>	</a:t>
                </a:r>
                <a:r>
                  <a:rPr lang="en-US" sz="1050" dirty="0" smtClean="0"/>
                  <a:t> </a:t>
                </a:r>
                <a:r>
                  <a:rPr lang="en-US" sz="1050" b="1" i="1" dirty="0" smtClean="0"/>
                  <a:t>2</a:t>
                </a:r>
                <a:endParaRPr lang="en-US" sz="1050" i="1" dirty="0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3637957" y="2858828"/>
                <a:ext cx="1445402" cy="253916"/>
              </a:xfrm>
              <a:prstGeom prst="rect">
                <a:avLst/>
              </a:prstGeom>
              <a:solidFill>
                <a:srgbClr val="92D05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 smtClean="0"/>
                  <a:t>Signed, dated	 </a:t>
                </a:r>
                <a:r>
                  <a:rPr lang="en-US" sz="1050" b="1" i="1" dirty="0"/>
                  <a:t>3</a:t>
                </a:r>
                <a:r>
                  <a:rPr lang="en-US" sz="1050" b="1" i="1" dirty="0" smtClean="0"/>
                  <a:t>0</a:t>
                </a:r>
                <a:endParaRPr lang="en-US" sz="1050" b="1" i="1" dirty="0"/>
              </a:p>
            </p:txBody>
          </p:sp>
        </p:grpSp>
        <p:sp>
          <p:nvSpPr>
            <p:cNvPr id="27" name="Frame 26"/>
            <p:cNvSpPr/>
            <p:nvPr/>
          </p:nvSpPr>
          <p:spPr>
            <a:xfrm>
              <a:off x="3650657" y="2823802"/>
              <a:ext cx="1473152" cy="697615"/>
            </a:xfrm>
            <a:prstGeom prst="frame">
              <a:avLst>
                <a:gd name="adj1" fmla="val 2633"/>
              </a:avLst>
            </a:prstGeom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816801" y="2281112"/>
            <a:ext cx="3627866" cy="276999"/>
          </a:xfrm>
          <a:prstGeom prst="rect">
            <a:avLst/>
          </a:prstGeom>
          <a:solidFill>
            <a:schemeClr val="lt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</a:rPr>
              <a:t>informed </a:t>
            </a:r>
            <a:r>
              <a:rPr lang="en-US" sz="1200" dirty="0">
                <a:solidFill>
                  <a:schemeClr val="tx1"/>
                </a:solidFill>
              </a:rPr>
              <a:t>consent.</a:t>
            </a:r>
          </a:p>
        </p:txBody>
      </p:sp>
      <p:sp>
        <p:nvSpPr>
          <p:cNvPr id="6" name="Rectangle 5"/>
          <p:cNvSpPr/>
          <p:nvPr/>
        </p:nvSpPr>
        <p:spPr>
          <a:xfrm>
            <a:off x="1204262" y="2278875"/>
            <a:ext cx="675957" cy="276999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en-US" sz="1200" smtClean="0"/>
              <a:t>Written</a:t>
            </a:r>
            <a:endParaRPr lang="en-US" sz="1200" dirty="0"/>
          </a:p>
        </p:txBody>
      </p:sp>
      <p:sp>
        <p:nvSpPr>
          <p:cNvPr id="14" name="Rectangle 13"/>
          <p:cNvSpPr/>
          <p:nvPr/>
        </p:nvSpPr>
        <p:spPr>
          <a:xfrm>
            <a:off x="2700251" y="2555874"/>
            <a:ext cx="5574240" cy="10292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351756" y="2199676"/>
            <a:ext cx="4565397" cy="10292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ular Callout 3"/>
          <p:cNvSpPr/>
          <p:nvPr/>
        </p:nvSpPr>
        <p:spPr>
          <a:xfrm>
            <a:off x="2798360" y="3725650"/>
            <a:ext cx="1460810" cy="825192"/>
          </a:xfrm>
          <a:prstGeom prst="wedgeRectCallout">
            <a:avLst>
              <a:gd name="adj1" fmla="val -74465"/>
              <a:gd name="adj2" fmla="val -114484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Score (based on frequency, study size, </a:t>
            </a:r>
            <a:r>
              <a:rPr lang="en-US" dirty="0" err="1" smtClean="0">
                <a:solidFill>
                  <a:schemeClr val="tx1"/>
                </a:solidFill>
              </a:rPr>
              <a:t>etc</a:t>
            </a:r>
            <a:r>
              <a:rPr lang="en-US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ular Callout 19"/>
          <p:cNvSpPr/>
          <p:nvPr/>
        </p:nvSpPr>
        <p:spPr>
          <a:xfrm>
            <a:off x="776869" y="4075565"/>
            <a:ext cx="1356151" cy="479503"/>
          </a:xfrm>
          <a:prstGeom prst="wedgeRectCallout">
            <a:avLst>
              <a:gd name="adj1" fmla="val 7353"/>
              <a:gd name="adj2" fmla="val -226583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Alternatives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ular Callout 20"/>
          <p:cNvSpPr/>
          <p:nvPr/>
        </p:nvSpPr>
        <p:spPr>
          <a:xfrm>
            <a:off x="3305750" y="2771025"/>
            <a:ext cx="1356151" cy="479503"/>
          </a:xfrm>
          <a:prstGeom prst="wedgeRectCallout">
            <a:avLst>
              <a:gd name="adj1" fmla="val -52673"/>
              <a:gd name="adj2" fmla="val -87049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Template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981306" y="2240244"/>
            <a:ext cx="2207943" cy="38549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ular Callout 21"/>
          <p:cNvSpPr/>
          <p:nvPr/>
        </p:nvSpPr>
        <p:spPr>
          <a:xfrm>
            <a:off x="1542240" y="1551638"/>
            <a:ext cx="1356151" cy="479503"/>
          </a:xfrm>
          <a:prstGeom prst="wedgeRectCallout">
            <a:avLst>
              <a:gd name="adj1" fmla="val -55962"/>
              <a:gd name="adj2" fmla="val 101323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Fill-In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32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141" y="1369219"/>
            <a:ext cx="5099192" cy="3431381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883" y="-64385"/>
            <a:ext cx="4728117" cy="133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306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152" y="278702"/>
            <a:ext cx="7886700" cy="994200"/>
          </a:xfrm>
        </p:spPr>
        <p:txBody>
          <a:bodyPr>
            <a:normAutofit/>
          </a:bodyPr>
          <a:lstStyle/>
          <a:p>
            <a:r>
              <a:rPr lang="en-US" sz="2800" dirty="0"/>
              <a:t>Standardizing via Alternatives and Consensus Score: Change in Phrasing/Semantics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1272902"/>
            <a:ext cx="6785987" cy="2400300"/>
          </a:xfrm>
        </p:spPr>
      </p:pic>
      <p:sp>
        <p:nvSpPr>
          <p:cNvPr id="24" name="Rectangle 23"/>
          <p:cNvSpPr/>
          <p:nvPr/>
        </p:nvSpPr>
        <p:spPr>
          <a:xfrm>
            <a:off x="2727627" y="2825275"/>
            <a:ext cx="2571246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57646" y="2309878"/>
            <a:ext cx="2906206" cy="1415772"/>
          </a:xfrm>
          <a:prstGeom prst="rect">
            <a:avLst/>
          </a:prstGeom>
          <a:solidFill>
            <a:schemeClr val="lt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Criteria ID: 40.2  Score: 100</a:t>
            </a:r>
          </a:p>
          <a:p>
            <a:r>
              <a:rPr lang="en-US" dirty="0"/>
              <a:t>Criteria ID: 40.2  Score: 1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sz="1600" b="1" u="sng" dirty="0" smtClean="0"/>
              <a:t>Consensus Score: 45</a:t>
            </a:r>
            <a:endParaRPr lang="en-US" sz="1600" b="1" u="sng" dirty="0"/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702300" y="2309878"/>
            <a:ext cx="419100" cy="268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86742" y="3134339"/>
            <a:ext cx="419100" cy="268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143246" y="2802281"/>
            <a:ext cx="9144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521497" y="2772649"/>
            <a:ext cx="1445402" cy="760312"/>
            <a:chOff x="3637957" y="2761105"/>
            <a:chExt cx="1445402" cy="760312"/>
          </a:xfrm>
        </p:grpSpPr>
        <p:grpSp>
          <p:nvGrpSpPr>
            <p:cNvPr id="10" name="Group 9"/>
            <p:cNvGrpSpPr/>
            <p:nvPr/>
          </p:nvGrpSpPr>
          <p:grpSpPr>
            <a:xfrm>
              <a:off x="3637957" y="2761105"/>
              <a:ext cx="1445402" cy="738664"/>
              <a:chOff x="3637957" y="2761105"/>
              <a:chExt cx="1445402" cy="738664"/>
            </a:xfrm>
          </p:grpSpPr>
          <p:sp>
            <p:nvSpPr>
              <p:cNvPr id="3" name="TextBox 2"/>
              <p:cNvSpPr txBox="1"/>
              <p:nvPr/>
            </p:nvSpPr>
            <p:spPr>
              <a:xfrm>
                <a:off x="3650656" y="2761105"/>
                <a:ext cx="1432703" cy="738664"/>
              </a:xfrm>
              <a:prstGeom prst="rect">
                <a:avLst/>
              </a:prstGeom>
              <a:solidFill>
                <a:schemeClr val="accent6"/>
              </a:solidFill>
            </p:spPr>
            <p:txBody>
              <a:bodyPr wrap="square" rtlCol="0">
                <a:spAutoFit/>
              </a:bodyPr>
              <a:lstStyle/>
              <a:p>
                <a:endParaRPr lang="en-US" sz="1050" dirty="0" smtClean="0"/>
              </a:p>
              <a:p>
                <a:endParaRPr lang="en-US" sz="1050" dirty="0" smtClean="0"/>
              </a:p>
              <a:p>
                <a:r>
                  <a:rPr lang="en-US" sz="1050" dirty="0" smtClean="0"/>
                  <a:t>75,000</a:t>
                </a:r>
                <a:r>
                  <a:rPr lang="en-US" sz="1050" b="1" dirty="0"/>
                  <a:t>	</a:t>
                </a:r>
                <a:r>
                  <a:rPr lang="en-US" sz="1050" b="1" dirty="0" smtClean="0"/>
                  <a:t>19</a:t>
                </a:r>
                <a:endParaRPr lang="en-US" sz="1050" dirty="0" smtClean="0"/>
              </a:p>
              <a:p>
                <a:r>
                  <a:rPr lang="en-US" sz="1050" dirty="0" smtClean="0"/>
                  <a:t>50,000</a:t>
                </a:r>
                <a:r>
                  <a:rPr lang="en-US" sz="1050" dirty="0"/>
                  <a:t>	</a:t>
                </a:r>
                <a:r>
                  <a:rPr lang="en-US" sz="1050" b="1" i="1" dirty="0" smtClean="0"/>
                  <a:t>11</a:t>
                </a:r>
                <a:endParaRPr lang="en-US" sz="1050" i="1" dirty="0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3637957" y="2858828"/>
                <a:ext cx="1445402" cy="253916"/>
              </a:xfrm>
              <a:prstGeom prst="rect">
                <a:avLst/>
              </a:prstGeom>
              <a:solidFill>
                <a:srgbClr val="92D05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 smtClean="0"/>
                  <a:t>100,000	</a:t>
                </a:r>
                <a:r>
                  <a:rPr lang="en-US" sz="1050" b="1" i="1" dirty="0" smtClean="0"/>
                  <a:t>100</a:t>
                </a:r>
                <a:endParaRPr lang="en-US" sz="1050" b="1" i="1" dirty="0"/>
              </a:p>
            </p:txBody>
          </p:sp>
        </p:grpSp>
        <p:sp>
          <p:nvSpPr>
            <p:cNvPr id="8" name="Frame 7"/>
            <p:cNvSpPr/>
            <p:nvPr/>
          </p:nvSpPr>
          <p:spPr>
            <a:xfrm>
              <a:off x="3650657" y="2823802"/>
              <a:ext cx="1423376" cy="697615"/>
            </a:xfrm>
            <a:prstGeom prst="frame">
              <a:avLst>
                <a:gd name="adj1" fmla="val 2633"/>
              </a:avLst>
            </a:prstGeom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1143001" y="2548276"/>
            <a:ext cx="4978399" cy="276999"/>
          </a:xfrm>
          <a:prstGeom prst="rect">
            <a:avLst/>
          </a:prstGeom>
          <a:solidFill>
            <a:schemeClr val="lt1"/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smtClean="0">
                <a:solidFill>
                  <a:schemeClr val="tx1"/>
                </a:solidFill>
              </a:rPr>
              <a:t>Platelets </a:t>
            </a:r>
            <a:r>
              <a:rPr lang="en-US" sz="1200" dirty="0" smtClean="0">
                <a:solidFill>
                  <a:schemeClr val="tx1"/>
                </a:solidFill>
              </a:rPr>
              <a:t>greater </a:t>
            </a:r>
            <a:r>
              <a:rPr lang="en-US" sz="1200" dirty="0">
                <a:solidFill>
                  <a:schemeClr val="tx1"/>
                </a:solidFill>
              </a:rPr>
              <a:t>than or equal to</a:t>
            </a:r>
            <a:r>
              <a:rPr lang="en-US" sz="1200" dirty="0" smtClean="0">
                <a:solidFill>
                  <a:schemeClr val="tx1"/>
                </a:solidFill>
              </a:rPr>
              <a:t>                per </a:t>
            </a:r>
            <a:r>
              <a:rPr lang="en-US" sz="1200" dirty="0">
                <a:solidFill>
                  <a:schemeClr val="tx1"/>
                </a:solidFill>
              </a:rPr>
              <a:t>cubic millimeter.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40487" y="2548275"/>
            <a:ext cx="492701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100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1816801" y="2281112"/>
            <a:ext cx="3627866" cy="276999"/>
          </a:xfrm>
          <a:prstGeom prst="rect">
            <a:avLst/>
          </a:prstGeom>
          <a:solidFill>
            <a:schemeClr val="lt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</a:rPr>
              <a:t>informed </a:t>
            </a:r>
            <a:r>
              <a:rPr lang="en-US" sz="1200" dirty="0">
                <a:solidFill>
                  <a:schemeClr val="tx1"/>
                </a:solidFill>
              </a:rPr>
              <a:t>consent.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204262" y="2278875"/>
            <a:ext cx="675957" cy="276999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en-US" sz="1200" smtClean="0"/>
              <a:t>Written</a:t>
            </a:r>
            <a:endParaRPr lang="en-US" sz="1200" dirty="0"/>
          </a:p>
        </p:txBody>
      </p:sp>
      <p:sp>
        <p:nvSpPr>
          <p:cNvPr id="29" name="Rectangular Callout 28"/>
          <p:cNvSpPr/>
          <p:nvPr/>
        </p:nvSpPr>
        <p:spPr>
          <a:xfrm>
            <a:off x="5896292" y="3853304"/>
            <a:ext cx="1356151" cy="479503"/>
          </a:xfrm>
          <a:prstGeom prst="wedgeRectCallout">
            <a:avLst>
              <a:gd name="adj1" fmla="val 33665"/>
              <a:gd name="adj2" fmla="val -119606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Overall Score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ectangular Callout 29"/>
          <p:cNvSpPr/>
          <p:nvPr/>
        </p:nvSpPr>
        <p:spPr>
          <a:xfrm>
            <a:off x="6057646" y="1611678"/>
            <a:ext cx="1356151" cy="479503"/>
          </a:xfrm>
          <a:prstGeom prst="wedgeRectCallout">
            <a:avLst>
              <a:gd name="adj1" fmla="val -10737"/>
              <a:gd name="adj2" fmla="val 105974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Template variant ID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ectangular Callout 30"/>
          <p:cNvSpPr/>
          <p:nvPr/>
        </p:nvSpPr>
        <p:spPr>
          <a:xfrm>
            <a:off x="7510749" y="1608263"/>
            <a:ext cx="1356151" cy="479503"/>
          </a:xfrm>
          <a:prstGeom prst="wedgeRectCallout">
            <a:avLst>
              <a:gd name="adj1" fmla="val -10737"/>
              <a:gd name="adj2" fmla="val 105974"/>
            </a:avLst>
          </a:prstGeom>
          <a:solidFill>
            <a:schemeClr val="tx2">
              <a:lumMod val="9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Template score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039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45327" y="1617842"/>
            <a:ext cx="1206283" cy="11077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All Criteria </a:t>
            </a:r>
            <a:r>
              <a:rPr lang="en-US" sz="1050" dirty="0"/>
              <a:t>(across all trials)</a:t>
            </a:r>
            <a:endParaRPr lang="en-US" sz="1500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1451610" y="1211580"/>
            <a:ext cx="1737360" cy="9029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405890" y="2028825"/>
            <a:ext cx="1908810" cy="1143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28750" y="2171700"/>
            <a:ext cx="1885950" cy="5829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428750" y="2205753"/>
            <a:ext cx="1760220" cy="15890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979164" y="2783205"/>
            <a:ext cx="22313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.</a:t>
            </a:r>
          </a:p>
          <a:p>
            <a:r>
              <a:rPr lang="en-US" sz="1100" b="1" dirty="0"/>
              <a:t>.</a:t>
            </a:r>
          </a:p>
          <a:p>
            <a:r>
              <a:rPr lang="en-US" sz="1100" b="1" dirty="0"/>
              <a:t>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14700" y="1111211"/>
            <a:ext cx="78739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Cluster 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257550" y="3781544"/>
            <a:ext cx="8114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Cluster 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80049" y="1929914"/>
            <a:ext cx="78739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Cluster 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80049" y="2546837"/>
            <a:ext cx="176522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Cluster Platelet1</a:t>
            </a:r>
          </a:p>
          <a:p>
            <a:r>
              <a:rPr lang="en-US" sz="1100" b="1" dirty="0"/>
              <a:t>(Text + </a:t>
            </a:r>
          </a:p>
          <a:p>
            <a:r>
              <a:rPr lang="en-US" sz="1100" b="1" dirty="0"/>
              <a:t>Criteria Instance Score)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052910" y="1992839"/>
            <a:ext cx="22313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.</a:t>
            </a:r>
          </a:p>
          <a:p>
            <a:r>
              <a:rPr lang="en-US" sz="1100" b="1" dirty="0"/>
              <a:t>.</a:t>
            </a:r>
          </a:p>
          <a:p>
            <a:r>
              <a:rPr lang="en-US" sz="1100" b="1" dirty="0"/>
              <a:t>.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916000" y="2657237"/>
            <a:ext cx="943118" cy="120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947371" y="2559195"/>
            <a:ext cx="318548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Template Platelet1 + Fill-ins + Blank Instance</a:t>
            </a:r>
          </a:p>
          <a:p>
            <a:r>
              <a:rPr lang="en-US" sz="1100" b="1" dirty="0"/>
              <a:t>		</a:t>
            </a:r>
            <a:r>
              <a:rPr lang="en-US" sz="1100" b="1" dirty="0" smtClean="0"/>
              <a:t>Scores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22765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Cluster Platelet1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385" y="0"/>
            <a:ext cx="248715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1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Cluster Platelet1</a:t>
            </a:r>
            <a:endParaRPr lang="en-US" b="1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2553176" y="1878827"/>
          <a:ext cx="5393159" cy="564654"/>
        </p:xfrm>
        <a:graphic>
          <a:graphicData uri="http://schemas.openxmlformats.org/drawingml/2006/table">
            <a:tbl>
              <a:tblPr/>
              <a:tblGrid>
                <a:gridCol w="1078632"/>
                <a:gridCol w="482445"/>
                <a:gridCol w="1570315"/>
                <a:gridCol w="726171"/>
                <a:gridCol w="1535596"/>
              </a:tblGrid>
              <a:tr h="5646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Platelets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&gt;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___</a:t>
                      </a:r>
                      <a:r>
                        <a:rPr lang="en-US" sz="14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Blank 1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___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 __</a:t>
                      </a:r>
                      <a:r>
                        <a:rPr lang="en-US" sz="1400" b="1" i="0" u="sng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Blank 2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___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3951964" y="2603599"/>
          <a:ext cx="1240073" cy="517209"/>
        </p:xfrm>
        <a:graphic>
          <a:graphicData uri="http://schemas.openxmlformats.org/drawingml/2006/table">
            <a:tbl>
              <a:tblPr/>
              <a:tblGrid>
                <a:gridCol w="420094"/>
                <a:gridCol w="819979"/>
              </a:tblGrid>
              <a:tr h="164783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64783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64783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4763" marR="4763" marT="476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4361455" y="2627995"/>
          <a:ext cx="2009362" cy="70079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004681"/>
                <a:gridCol w="1004681"/>
              </a:tblGrid>
              <a:tr h="2335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Blank 1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Frequency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3597">
                <a:tc>
                  <a:txBody>
                    <a:bodyPr/>
                    <a:lstStyle/>
                    <a:p>
                      <a:pPr algn="ctr" fontAlgn="b"/>
                      <a:r>
                        <a:rPr lang="mr-IN" sz="900" u="none" strike="noStrike">
                          <a:effectLst/>
                        </a:rPr>
                        <a:t>=</a:t>
                      </a:r>
                      <a:endParaRPr lang="mr-IN" sz="9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41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3597"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900" u="none" strike="noStrike" dirty="0">
                          <a:effectLst/>
                        </a:rPr>
                        <a:t>2</a:t>
                      </a:r>
                      <a:endParaRPr lang="is-I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6446353" y="2603600"/>
          <a:ext cx="2068997" cy="167826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427922"/>
                <a:gridCol w="641075"/>
              </a:tblGrid>
              <a:tr h="28761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Blank 2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Frequency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8130">
                <a:tc>
                  <a:txBody>
                    <a:bodyPr/>
                    <a:lstStyle/>
                    <a:p>
                      <a:pPr algn="ctr" fontAlgn="b"/>
                      <a:r>
                        <a:rPr lang="mr-IN" sz="900" u="none" strike="noStrike" dirty="0" smtClean="0">
                          <a:effectLst/>
                        </a:rPr>
                        <a:t>000</a:t>
                      </a:r>
                      <a:r>
                        <a:rPr lang="en-US" sz="900" u="none" strike="noStrike" dirty="0" smtClean="0">
                          <a:effectLst/>
                        </a:rPr>
                        <a:t>/</a:t>
                      </a:r>
                      <a:r>
                        <a:rPr lang="mr-IN" sz="900" u="none" strike="noStrike" dirty="0" err="1" smtClean="0">
                          <a:effectLst/>
                        </a:rPr>
                        <a:t>ul</a:t>
                      </a:r>
                      <a:r>
                        <a:rPr lang="mr-IN" sz="900" u="none" strike="noStrike" dirty="0" smtClean="0">
                          <a:effectLst/>
                        </a:rPr>
                        <a:t>       </a:t>
                      </a:r>
                      <a:endParaRPr lang="mr-IN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8130">
                <a:tc>
                  <a:txBody>
                    <a:bodyPr/>
                    <a:lstStyle/>
                    <a:p>
                      <a:pPr algn="ctr" fontAlgn="b"/>
                      <a:r>
                        <a:rPr lang="mr-IN" sz="900" u="none" strike="noStrike" dirty="0" smtClean="0">
                          <a:effectLst/>
                        </a:rPr>
                        <a:t>000</a:t>
                      </a:r>
                      <a:r>
                        <a:rPr lang="en-US" sz="900" u="none" strike="noStrike" dirty="0" smtClean="0">
                          <a:effectLst/>
                        </a:rPr>
                        <a:t>/</a:t>
                      </a:r>
                      <a:r>
                        <a:rPr lang="mr-IN" sz="900" u="none" strike="noStrike" dirty="0" err="1" smtClean="0">
                          <a:effectLst/>
                        </a:rPr>
                        <a:t>mm</a:t>
                      </a:r>
                      <a:r>
                        <a:rPr lang="mr-IN" sz="900" u="none" strike="noStrike" dirty="0" smtClean="0">
                          <a:effectLst/>
                        </a:rPr>
                        <a:t> </a:t>
                      </a:r>
                      <a:r>
                        <a:rPr lang="mr-IN" sz="900" u="none" strike="noStrike" dirty="0">
                          <a:effectLst/>
                        </a:rPr>
                        <a:t>3      </a:t>
                      </a:r>
                      <a:endParaRPr lang="mr-IN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8130">
                <a:tc>
                  <a:txBody>
                    <a:bodyPr/>
                    <a:lstStyle/>
                    <a:p>
                      <a:pPr algn="ctr" fontAlgn="b"/>
                      <a:r>
                        <a:rPr lang="de-DE" sz="900" u="none" strike="noStrike" dirty="0">
                          <a:effectLst/>
                        </a:rPr>
                        <a:t>000 </a:t>
                      </a:r>
                      <a:r>
                        <a:rPr lang="de-DE" sz="900" u="none" strike="noStrike" dirty="0" err="1" smtClean="0">
                          <a:effectLst/>
                        </a:rPr>
                        <a:t>cells</a:t>
                      </a:r>
                      <a:r>
                        <a:rPr lang="de-DE" sz="900" u="none" strike="noStrike" dirty="0" smtClean="0">
                          <a:effectLst/>
                        </a:rPr>
                        <a:t>/mm </a:t>
                      </a:r>
                      <a:r>
                        <a:rPr lang="de-DE" sz="900" u="none" strike="noStrike" dirty="0">
                          <a:effectLst/>
                        </a:rPr>
                        <a:t>3     </a:t>
                      </a:r>
                      <a:endParaRPr lang="de-DE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8130">
                <a:tc>
                  <a:txBody>
                    <a:bodyPr/>
                    <a:lstStyle/>
                    <a:p>
                      <a:pPr algn="ctr" fontAlgn="b"/>
                      <a:r>
                        <a:rPr lang="mr-IN" sz="900" u="none" strike="noStrike" dirty="0" err="1">
                          <a:effectLst/>
                        </a:rPr>
                        <a:t>x</a:t>
                      </a:r>
                      <a:r>
                        <a:rPr lang="mr-IN" sz="900" u="none" strike="noStrike" dirty="0">
                          <a:effectLst/>
                        </a:rPr>
                        <a:t> 10 9 </a:t>
                      </a:r>
                      <a:r>
                        <a:rPr lang="en-US" sz="900" u="none" strike="noStrike" dirty="0" smtClean="0">
                          <a:effectLst/>
                        </a:rPr>
                        <a:t>/</a:t>
                      </a:r>
                      <a:r>
                        <a:rPr lang="mr-IN" sz="900" u="none" strike="noStrike" dirty="0" err="1" smtClean="0">
                          <a:effectLst/>
                        </a:rPr>
                        <a:t>l</a:t>
                      </a:r>
                      <a:r>
                        <a:rPr lang="mr-IN" sz="900" u="none" strike="noStrike" dirty="0" smtClean="0">
                          <a:effectLst/>
                        </a:rPr>
                        <a:t>     </a:t>
                      </a:r>
                      <a:endParaRPr lang="mr-IN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81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000 cells </a:t>
                      </a:r>
                      <a:r>
                        <a:rPr lang="en-US" sz="900" u="none" strike="noStrike" dirty="0" smtClean="0">
                          <a:effectLst/>
                        </a:rPr>
                        <a:t>/</a:t>
                      </a:r>
                      <a:r>
                        <a:rPr lang="en-US" sz="900" u="none" strike="noStrike" dirty="0" err="1" smtClean="0">
                          <a:effectLst/>
                        </a:rPr>
                        <a:t>ul</a:t>
                      </a:r>
                      <a:r>
                        <a:rPr lang="en-US" sz="900" u="none" strike="noStrike" dirty="0" smtClean="0">
                          <a:effectLst/>
                        </a:rPr>
                        <a:t> </a:t>
                      </a:r>
                      <a:r>
                        <a:rPr lang="en-US" sz="900" u="none" strike="noStrike" dirty="0">
                          <a:effectLst/>
                        </a:rPr>
                        <a:t>75 x 10 9 </a:t>
                      </a:r>
                      <a:r>
                        <a:rPr lang="en-US" sz="900" u="none" strike="noStrike" dirty="0" smtClean="0">
                          <a:effectLst/>
                        </a:rPr>
                        <a:t>/l </a:t>
                      </a:r>
                      <a:r>
                        <a:rPr lang="en-US" sz="900" u="none" strike="noStrike" dirty="0">
                          <a:effectLst/>
                        </a:rPr>
                        <a:t>and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 dirty="0">
                          <a:effectLst/>
                        </a:rPr>
                        <a:t>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 flipH="1">
            <a:off x="496459" y="2050108"/>
            <a:ext cx="19336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Template:</a:t>
            </a:r>
          </a:p>
        </p:txBody>
      </p:sp>
      <p:sp>
        <p:nvSpPr>
          <p:cNvPr id="16" name="TextBox 15"/>
          <p:cNvSpPr txBox="1"/>
          <p:nvPr/>
        </p:nvSpPr>
        <p:spPr>
          <a:xfrm flipH="1">
            <a:off x="496459" y="2832200"/>
            <a:ext cx="19336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Fill-ins:</a:t>
            </a:r>
            <a:endParaRPr lang="en-US" sz="2400" b="1" dirty="0"/>
          </a:p>
        </p:txBody>
      </p:sp>
      <p:sp>
        <p:nvSpPr>
          <p:cNvPr id="17" name="TextBox 16"/>
          <p:cNvSpPr txBox="1"/>
          <p:nvPr/>
        </p:nvSpPr>
        <p:spPr>
          <a:xfrm flipH="1">
            <a:off x="496457" y="1392236"/>
            <a:ext cx="25896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Criteria Category</a:t>
            </a:r>
          </a:p>
        </p:txBody>
      </p:sp>
      <p:sp>
        <p:nvSpPr>
          <p:cNvPr id="18" name="TextBox 17"/>
          <p:cNvSpPr txBox="1"/>
          <p:nvPr/>
        </p:nvSpPr>
        <p:spPr>
          <a:xfrm flipH="1">
            <a:off x="2851034" y="1398770"/>
            <a:ext cx="5825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Lab test -&gt; Platelets (e.g. </a:t>
            </a:r>
            <a:r>
              <a:rPr lang="en-US" sz="2400" b="1" dirty="0" err="1"/>
              <a:t>NCIt</a:t>
            </a:r>
            <a:r>
              <a:rPr lang="en-US" sz="2400" b="1" dirty="0"/>
              <a:t> term: </a:t>
            </a:r>
            <a:r>
              <a:rPr lang="mr-IN" sz="2400" b="1" dirty="0"/>
              <a:t>C51951</a:t>
            </a:r>
            <a:r>
              <a:rPr lang="en-US" sz="2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9941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554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4050" b="1" dirty="0"/>
              <a:t>Info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496458" y="2968367"/>
            <a:ext cx="8018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Suggested Data-based Text:	</a:t>
            </a:r>
            <a:r>
              <a:rPr lang="en-US" sz="2400" dirty="0"/>
              <a:t>Platelets &gt;= 100,000/</a:t>
            </a:r>
            <a:r>
              <a:rPr lang="en-US" sz="2400" dirty="0" err="1"/>
              <a:t>ul</a:t>
            </a:r>
            <a:r>
              <a:rPr lang="en-US" sz="2400" dirty="0"/>
              <a:t> </a:t>
            </a:r>
            <a:r>
              <a:rPr lang="en-US" sz="2400" b="1" dirty="0"/>
              <a:t>				 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496458" y="3652120"/>
            <a:ext cx="68833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Guidelines to flag:  		</a:t>
            </a:r>
            <a:r>
              <a:rPr lang="en-US" sz="2400" dirty="0" smtClean="0"/>
              <a:t>CTEP </a:t>
            </a:r>
            <a:r>
              <a:rPr lang="en-US" sz="2400" dirty="0"/>
              <a:t>-&gt; generic 							protocol text YYY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496456" y="1683375"/>
            <a:ext cx="74946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Template Rank in 		</a:t>
            </a:r>
          </a:p>
          <a:p>
            <a:r>
              <a:rPr lang="en-US" sz="2400" b="1" dirty="0"/>
              <a:t>Criteria Category:			</a:t>
            </a:r>
            <a:r>
              <a:rPr lang="en-US" sz="2400" dirty="0"/>
              <a:t>1</a:t>
            </a:r>
            <a:r>
              <a:rPr lang="en-US" sz="2400" b="1" dirty="0"/>
              <a:t>							</a:t>
            </a:r>
          </a:p>
        </p:txBody>
      </p:sp>
    </p:spTree>
    <p:extLst>
      <p:ext uri="{BB962C8B-B14F-4D97-AF65-F5344CB8AC3E}">
        <p14:creationId xmlns:p14="http://schemas.microsoft.com/office/powerpoint/2010/main" val="110990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 Background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628650" y="1564322"/>
            <a:ext cx="80188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Structured info (e.g.):  		</a:t>
            </a:r>
            <a:r>
              <a:rPr lang="mr-IN" sz="2400" dirty="0"/>
              <a:t>C51951 &gt;= 100000 / </a:t>
            </a:r>
            <a:r>
              <a:rPr lang="mr-IN" sz="2400" dirty="0" err="1"/>
              <a:t>uL</a:t>
            </a:r>
            <a:r>
              <a:rPr lang="en-US" sz="2400" dirty="0"/>
              <a:t>	</a:t>
            </a:r>
          </a:p>
          <a:p>
            <a:endParaRPr lang="en-US" sz="2400" dirty="0"/>
          </a:p>
          <a:p>
            <a:r>
              <a:rPr lang="en-US" sz="2400" b="1" dirty="0"/>
              <a:t>Templates, Fill-ins, </a:t>
            </a:r>
          </a:p>
          <a:p>
            <a:r>
              <a:rPr lang="en-US" sz="2400" b="1" dirty="0"/>
              <a:t>Blank instance scores, Scores: 	</a:t>
            </a:r>
            <a:r>
              <a:rPr lang="en-US" sz="2400" dirty="0"/>
              <a:t>See previous slides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6133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205658"/>
            <a:ext cx="7886700" cy="994200"/>
          </a:xfrm>
        </p:spPr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399063"/>
            <a:ext cx="7886700" cy="4641287"/>
          </a:xfrm>
        </p:spPr>
        <p:txBody>
          <a:bodyPr/>
          <a:lstStyle/>
          <a:p>
            <a:r>
              <a:rPr lang="en-US" dirty="0" smtClean="0"/>
              <a:t>Get code from Emmanuel working locally on your computer</a:t>
            </a:r>
          </a:p>
          <a:p>
            <a:r>
              <a:rPr lang="en-US" dirty="0" smtClean="0"/>
              <a:t>Examine programming annotation software (e.g</a:t>
            </a:r>
            <a:r>
              <a:rPr lang="en-US" dirty="0"/>
              <a:t>. http://</a:t>
            </a:r>
            <a:r>
              <a:rPr lang="en-US" dirty="0" err="1"/>
              <a:t>annotatorjs.org</a:t>
            </a:r>
            <a:r>
              <a:rPr lang="en-US" dirty="0" smtClean="0"/>
              <a:t>/)</a:t>
            </a:r>
          </a:p>
          <a:p>
            <a:r>
              <a:rPr lang="en-US" dirty="0" smtClean="0"/>
              <a:t>Generate UI based on slides </a:t>
            </a:r>
          </a:p>
          <a:p>
            <a:r>
              <a:rPr lang="en-US" dirty="0" smtClean="0"/>
              <a:t>Load in clusters into backend, templates, </a:t>
            </a:r>
            <a:r>
              <a:rPr lang="en-US" dirty="0" err="1" smtClean="0"/>
              <a:t>fillins</a:t>
            </a:r>
            <a:r>
              <a:rPr lang="en-US" dirty="0" smtClean="0"/>
              <a:t>, scores,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Show best from closest cluster as recommendation- with fill-ins marked and selectable (plus user can put in own choices/do outside edits)</a:t>
            </a:r>
          </a:p>
          <a:p>
            <a:r>
              <a:rPr lang="en-US" dirty="0" smtClean="0"/>
              <a:t>User can paste in text and interface annotates it and scores it (plus lets user pick alternatives)</a:t>
            </a:r>
          </a:p>
          <a:p>
            <a:r>
              <a:rPr lang="en-US" dirty="0" smtClean="0"/>
              <a:t>Optional: Integration into Word</a:t>
            </a:r>
          </a:p>
          <a:p>
            <a:r>
              <a:rPr lang="en-US" dirty="0" smtClean="0"/>
              <a:t>Integrate with CTEP template </a:t>
            </a:r>
            <a:r>
              <a:rPr lang="en-US" dirty="0"/>
              <a:t>rules (https://</a:t>
            </a:r>
            <a:r>
              <a:rPr lang="en-US" dirty="0" err="1"/>
              <a:t>tinyurl.com</a:t>
            </a:r>
            <a:r>
              <a:rPr lang="en-US" dirty="0"/>
              <a:t>/y8r44aou), </a:t>
            </a:r>
            <a:r>
              <a:rPr lang="en-US" dirty="0" smtClean="0"/>
              <a:t>e-protocols/API </a:t>
            </a:r>
            <a:r>
              <a:rPr lang="en-US" dirty="0"/>
              <a:t>(https://e-</a:t>
            </a:r>
            <a:r>
              <a:rPr lang="en-US" dirty="0" err="1"/>
              <a:t>protocol.od.nih.gov</a:t>
            </a:r>
            <a:r>
              <a:rPr lang="en-US" dirty="0"/>
              <a:t>/</a:t>
            </a:r>
            <a:r>
              <a:rPr lang="en-US" dirty="0" err="1"/>
              <a:t>index.html</a:t>
            </a:r>
            <a:r>
              <a:rPr lang="en-US" dirty="0"/>
              <a:t>)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481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Ongoing/Future work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Categorize clusters based on semantics</a:t>
            </a:r>
          </a:p>
          <a:p>
            <a:r>
              <a:rPr lang="en-US" dirty="0" smtClean="0"/>
              <a:t>Examine optimal clustering parameters, super-clusters, etc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Disease-specific metrics</a:t>
            </a:r>
          </a:p>
          <a:p>
            <a:r>
              <a:rPr lang="en-US" dirty="0" smtClean="0"/>
              <a:t>Tool for protocol writers (makes recommendations based on guidelines (CTEP/ASCO friends, </a:t>
            </a:r>
            <a:r>
              <a:rPr lang="en-US" dirty="0" err="1" smtClean="0"/>
              <a:t>etc</a:t>
            </a:r>
            <a:r>
              <a:rPr lang="en-US" dirty="0" smtClean="0"/>
              <a:t>), data-based consensus,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Recruitment interactive “simulation” during protocol authoring (e.g. on data warehouse or sample open data).  Can be used as evidence for protocol submissions to justify accrual timelines,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VA EHR templates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32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74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U.S. Data Innovation Day 2018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171450" lvl="1">
              <a:spcBef>
                <a:spcPts val="750"/>
              </a:spcBef>
            </a:pPr>
            <a:r>
              <a:rPr lang="en-US" sz="3000" dirty="0"/>
              <a:t>Thursday, September 13, 2018 from 1 PM - 5 PM at the District</a:t>
            </a:r>
            <a:br>
              <a:rPr lang="en-US" sz="3000" dirty="0"/>
            </a:br>
            <a:r>
              <a:rPr lang="en-US" sz="3000" dirty="0"/>
              <a:t>Architecture Center (421 7th St NW, Washington, DC 20004)</a:t>
            </a:r>
          </a:p>
          <a:p>
            <a:pPr marL="514350" lvl="2">
              <a:spcBef>
                <a:spcPts val="750"/>
              </a:spcBef>
            </a:pPr>
            <a:r>
              <a:rPr lang="en-US" sz="2400" dirty="0"/>
              <a:t>https://</a:t>
            </a:r>
            <a:r>
              <a:rPr lang="en-US" sz="2400" dirty="0" err="1"/>
              <a:t>www.eventbrite.com</a:t>
            </a:r>
            <a:r>
              <a:rPr lang="en-US" sz="2400" dirty="0"/>
              <a:t>/e/us-data-innovation-day-2018-the-future-of-data-driven-medicine-tickets-48063409953</a:t>
            </a:r>
            <a:endParaRPr lang="en-US" sz="2700" dirty="0"/>
          </a:p>
          <a:p>
            <a:pPr marL="171450" lvl="1">
              <a:spcBef>
                <a:spcPts val="750"/>
              </a:spcBef>
            </a:pPr>
            <a:endParaRPr lang="en-US" sz="3000" dirty="0"/>
          </a:p>
          <a:p>
            <a:pPr marL="171450" lvl="1">
              <a:spcBef>
                <a:spcPts val="750"/>
              </a:spcBef>
            </a:pPr>
            <a:r>
              <a:rPr lang="en-US" sz="3000" dirty="0"/>
              <a:t>“The Future of Data-Driven Clinical Trials” Panel from 2:40 PM - 3:50 PM, Sept 13, 2018</a:t>
            </a:r>
            <a:r>
              <a:rPr lang="en-US" sz="3300" dirty="0"/>
              <a:t>, </a:t>
            </a:r>
            <a:r>
              <a:rPr lang="en-US" sz="3000" dirty="0"/>
              <a:t>421 7th St NW, Washington, DC 20004</a:t>
            </a:r>
          </a:p>
          <a:p>
            <a:pPr lvl="2"/>
            <a:r>
              <a:rPr lang="en-US" sz="2400" dirty="0"/>
              <a:t>Gil </a:t>
            </a:r>
            <a:r>
              <a:rPr lang="en-US" sz="2400" dirty="0" err="1"/>
              <a:t>Alterovitz</a:t>
            </a:r>
            <a:r>
              <a:rPr lang="en-US" sz="2400" dirty="0"/>
              <a:t> (NCI)</a:t>
            </a:r>
          </a:p>
          <a:p>
            <a:pPr lvl="2"/>
            <a:r>
              <a:rPr lang="en-US" sz="2400" dirty="0"/>
              <a:t>Nate </a:t>
            </a:r>
            <a:r>
              <a:rPr lang="en-US" sz="2400" dirty="0" err="1"/>
              <a:t>Crisel</a:t>
            </a:r>
            <a:r>
              <a:rPr lang="en-US" sz="2400" dirty="0"/>
              <a:t> (VP, Real World Analytics, </a:t>
            </a:r>
            <a:r>
              <a:rPr lang="en-US" sz="2400" dirty="0" err="1"/>
              <a:t>Astellas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Pharma)</a:t>
            </a:r>
          </a:p>
          <a:p>
            <a:pPr lvl="2"/>
            <a:r>
              <a:rPr lang="en-US" sz="2400" dirty="0"/>
              <a:t>Faisal Khan (Executive Director, Advanced Analytics and AI, AstraZeneca)</a:t>
            </a:r>
          </a:p>
          <a:p>
            <a:pPr lvl="2"/>
            <a:r>
              <a:rPr lang="en-US" sz="2400" dirty="0"/>
              <a:t>Ed </a:t>
            </a:r>
            <a:r>
              <a:rPr lang="en-US" sz="2400" dirty="0" err="1"/>
              <a:t>Ingenito</a:t>
            </a:r>
            <a:r>
              <a:rPr lang="en-US" sz="2400" dirty="0"/>
              <a:t> (Executive Medical Director, Vertex).</a:t>
            </a:r>
            <a:endParaRPr lang="en-US" sz="2400" b="1" dirty="0"/>
          </a:p>
          <a:p>
            <a:endParaRPr lang="en-US" sz="3000" b="1" dirty="0"/>
          </a:p>
          <a:p>
            <a:endParaRPr lang="en-US" sz="3000" b="1" dirty="0"/>
          </a:p>
          <a:p>
            <a:endParaRPr lang="en-US" sz="3000" b="1" dirty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8671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50" y="1938933"/>
            <a:ext cx="6129062" cy="232445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760" y="1762069"/>
            <a:ext cx="2167891" cy="4782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883" y="-64385"/>
            <a:ext cx="4728117" cy="133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3159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1767"/>
            <a:ext cx="8462625" cy="424124"/>
          </a:xfrm>
        </p:spPr>
        <p:txBody>
          <a:bodyPr>
            <a:noAutofit/>
          </a:bodyPr>
          <a:lstStyle/>
          <a:p>
            <a:r>
              <a:rPr lang="en-US" dirty="0" smtClean="0"/>
              <a:t>Iterative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530" y="661506"/>
            <a:ext cx="8327239" cy="4567609"/>
          </a:xfrm>
        </p:spPr>
        <p:txBody>
          <a:bodyPr>
            <a:noAutofit/>
          </a:bodyPr>
          <a:lstStyle/>
          <a:p>
            <a:r>
              <a:rPr lang="en-US" sz="2000" dirty="0"/>
              <a:t>Collect relevant datasets and code, then funnel through a </a:t>
            </a:r>
            <a:r>
              <a:rPr lang="en-US" sz="2000" dirty="0" smtClean="0"/>
              <a:t>12-week (starting Sept.), </a:t>
            </a:r>
            <a:r>
              <a:rPr lang="en-US" sz="2000" dirty="0"/>
              <a:t>user-centered agile sprint </a:t>
            </a:r>
            <a:r>
              <a:rPr lang="en-US" sz="2000" dirty="0" smtClean="0"/>
              <a:t>process to facilitate AI/NLP for an experimental therapy ecosystem.</a:t>
            </a:r>
          </a:p>
          <a:p>
            <a:r>
              <a:rPr lang="en-US" sz="2000" dirty="0" smtClean="0"/>
              <a:t>Demo </a:t>
            </a:r>
            <a:r>
              <a:rPr lang="en-US" sz="2000" dirty="0"/>
              <a:t>final tools and showcase data, </a:t>
            </a:r>
            <a:r>
              <a:rPr lang="en-US" sz="2000" dirty="0" smtClean="0"/>
              <a:t>code </a:t>
            </a:r>
            <a:r>
              <a:rPr lang="en-US" sz="2000" dirty="0"/>
              <a:t>on </a:t>
            </a:r>
            <a:r>
              <a:rPr lang="en-US" sz="2000" dirty="0" err="1" smtClean="0"/>
              <a:t>code.gov</a:t>
            </a:r>
            <a:r>
              <a:rPr lang="en-US" sz="2000" dirty="0" smtClean="0"/>
              <a:t> and other .</a:t>
            </a:r>
            <a:r>
              <a:rPr lang="en-US" sz="2000" dirty="0" err="1" smtClean="0"/>
              <a:t>gov</a:t>
            </a:r>
            <a:r>
              <a:rPr lang="en-US" sz="2000" dirty="0" smtClean="0"/>
              <a:t> websites.</a:t>
            </a:r>
            <a:endParaRPr lang="en-US" sz="16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9863CEC6-1635-4936-88F6-72C96A734195}"/>
              </a:ext>
            </a:extLst>
          </p:cNvPr>
          <p:cNvCxnSpPr/>
          <p:nvPr/>
        </p:nvCxnSpPr>
        <p:spPr>
          <a:xfrm>
            <a:off x="278530" y="575891"/>
            <a:ext cx="86412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Google Shape;271;p42"/>
          <p:cNvPicPr preferRelativeResize="0"/>
          <p:nvPr/>
        </p:nvPicPr>
        <p:blipFill rotWithShape="1">
          <a:blip r:embed="rId2">
            <a:alphaModFix/>
          </a:blip>
          <a:srcRect t="9782"/>
          <a:stretch/>
        </p:blipFill>
        <p:spPr>
          <a:xfrm>
            <a:off x="27176" y="2353456"/>
            <a:ext cx="9143999" cy="27900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6029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23" y="151767"/>
            <a:ext cx="8229600" cy="346249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723" y="971550"/>
            <a:ext cx="8502809" cy="417195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Created datasets so can compare different patient-clinical trial matching approaches “apple to apple.”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/>
              <a:t>Clustered </a:t>
            </a:r>
            <a:r>
              <a:rPr lang="en-US" sz="2000" dirty="0"/>
              <a:t>results based on Boolean logic and free </a:t>
            </a:r>
            <a:r>
              <a:rPr lang="en-US" sz="2000" dirty="0" smtClean="0"/>
              <a:t>text with NLP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Found fill-in templates via leveraging Boolean logic for released criteria data and for free text by criteria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Designed framework for incentivizing standardization in criteria using absorption Markov chain approach via consensus score for protocols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Created proof of concept web interface for entering criteria and getting data-based suggestions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Resulted in rectifying issues/suggested changes to: business processes, </a:t>
            </a:r>
            <a:r>
              <a:rPr lang="en-US" sz="2000" dirty="0" smtClean="0"/>
              <a:t>database API/code</a:t>
            </a:r>
            <a:r>
              <a:rPr lang="en-US" sz="2000" dirty="0"/>
              <a:t>, and </a:t>
            </a:r>
            <a:r>
              <a:rPr lang="en-US" sz="2000" dirty="0" smtClean="0"/>
              <a:t>underlying protocol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/>
              <a:t>Now preparing to launch opportunity project to iterate and extend current work.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C64C6CC4-784F-457A-B284-13180C80B56E}"/>
              </a:ext>
            </a:extLst>
          </p:cNvPr>
          <p:cNvCxnSpPr/>
          <p:nvPr/>
        </p:nvCxnSpPr>
        <p:spPr>
          <a:xfrm>
            <a:off x="346723" y="721576"/>
            <a:ext cx="864129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9522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261F6E7-5345-4040-8271-1B66CEC7166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93776" y="834874"/>
            <a:ext cx="4108387" cy="3114826"/>
          </a:xfrm>
          <a:noFill/>
        </p:spPr>
        <p:txBody>
          <a:bodyPr>
            <a:noAutofit/>
          </a:bodyPr>
          <a:lstStyle/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Sheila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Prindiville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Gisele Sarosy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Samantha Finstad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Shahin Assefnia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David Loose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Neesha Desai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Sam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Isa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00"/>
              </a:spcAft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Nina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Bianchi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Peter Garrett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Nelvis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Castro</a:t>
            </a: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Mary Anne Bright</a:t>
            </a:r>
          </a:p>
          <a:p>
            <a:pPr>
              <a:spcAft>
                <a:spcPts val="500"/>
              </a:spcAft>
              <a:buFontTx/>
              <a:buChar char="-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spcAft>
                <a:spcPts val="500"/>
              </a:spcAft>
              <a:buFont typeface="Arial" panose="020B0604020202020204" pitchFamily="34" charset="0"/>
              <a:buChar char="̵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00"/>
              </a:spcAft>
              <a:buFont typeface="Arial" panose="020B0604020202020204" pitchFamily="34" charset="0"/>
              <a:buChar char="̵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500"/>
              </a:spcAft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4EE7C8-42FF-4A6E-A607-8A0F5B4A5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824" y="319181"/>
            <a:ext cx="8556001" cy="317395"/>
          </a:xfrm>
        </p:spPr>
        <p:txBody>
          <a:bodyPr/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35CE4732-E0D5-4A24-9D32-22825599FD05}"/>
              </a:ext>
            </a:extLst>
          </p:cNvPr>
          <p:cNvCxnSpPr/>
          <p:nvPr/>
        </p:nvCxnSpPr>
        <p:spPr>
          <a:xfrm>
            <a:off x="278530" y="755672"/>
            <a:ext cx="8641295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B40E13A-7C40-4F65-ACAA-85C3E7E07F9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991443" y="874038"/>
            <a:ext cx="3897313" cy="4269462"/>
          </a:xfrm>
          <a:noFill/>
        </p:spPr>
        <p:txBody>
          <a:bodyPr anchor="t">
            <a:normAutofit lnSpcReduction="10000"/>
          </a:bodyPr>
          <a:lstStyle/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Candace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Deaton Maynard</a:t>
            </a: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Tony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Kerlavage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David Patton</a:t>
            </a: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Brent Coffey</a:t>
            </a: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Anna </a:t>
            </a:r>
            <a:r>
              <a:rPr lang="en-US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Steinfeld</a:t>
            </a: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Jerry Sheehan</a:t>
            </a: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Joshua Di Frances</a:t>
            </a: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Paul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Fearn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Merriweather"/>
              </a:rPr>
              <a:t>Justin </a:t>
            </a:r>
            <a:r>
              <a:rPr lang="en-US" sz="1600" dirty="0" err="1" smtClean="0">
                <a:latin typeface="Arial" panose="020B0604020202020204" pitchFamily="34" charset="0"/>
                <a:cs typeface="Arial" panose="020B0604020202020204" pitchFamily="34" charset="0"/>
                <a:sym typeface="Merriweather"/>
              </a:rPr>
              <a:t>Koufopoulos</a:t>
            </a: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  <a:sym typeface="Merriweather"/>
            </a:endParaRPr>
          </a:p>
          <a:p>
            <a:pPr marL="457200" lvl="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  <a:sym typeface="Merriweather"/>
              </a:rPr>
              <a:t>Drew Zachary</a:t>
            </a:r>
          </a:p>
          <a:p>
            <a:pPr marL="457200" lvl="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  <a:sym typeface="Merriweather"/>
              </a:rPr>
              <a:t>Kristen Honey</a:t>
            </a:r>
          </a:p>
          <a:p>
            <a:pPr marL="457200" lvl="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  <a:sym typeface="Merriweather"/>
              </a:rPr>
              <a:t>And many more</a:t>
            </a:r>
            <a:r>
              <a:rPr lang="mr-IN" sz="1600" dirty="0" smtClean="0">
                <a:latin typeface="Arial" panose="020B0604020202020204" pitchFamily="34" charset="0"/>
                <a:cs typeface="Arial" panose="020B0604020202020204" pitchFamily="34" charset="0"/>
                <a:sym typeface="Merriweather"/>
              </a:rPr>
              <a:t>…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  <a:sym typeface="Merriweather"/>
            </a:endParaRP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endParaRPr lang="en-US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342900" algn="l">
              <a:spcAft>
                <a:spcPts val="500"/>
              </a:spcAft>
              <a:buFont typeface="Arial" panose="020B0604020202020204" pitchFamily="34" charset="0"/>
              <a:buChar char="̵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0548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688" y="3900229"/>
            <a:ext cx="896149" cy="98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5"/>
          <p:cNvSpPr txBox="1"/>
          <p:nvPr/>
        </p:nvSpPr>
        <p:spPr>
          <a:xfrm>
            <a:off x="281892" y="4657575"/>
            <a:ext cx="6697200" cy="4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 R E S I D E N T I A L   I N N O V A T I O N   F E L L O W S  |  pif.gov  |  @innovfellows</a:t>
            </a:r>
            <a:endParaRPr sz="700"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5"/>
          <p:cNvSpPr txBox="1">
            <a:spLocks noGrp="1"/>
          </p:cNvSpPr>
          <p:nvPr>
            <p:ph type="subTitle" idx="4294967295"/>
          </p:nvPr>
        </p:nvSpPr>
        <p:spPr>
          <a:xfrm>
            <a:off x="861725" y="1058800"/>
            <a:ext cx="7285500" cy="12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Thanks</a:t>
            </a:r>
            <a:r>
              <a:rPr lang="en" sz="2400" b="1" dirty="0" smtClean="0">
                <a:solidFill>
                  <a:srgbClr val="0B5394"/>
                </a:solidFill>
                <a:latin typeface="Merriweather"/>
                <a:ea typeface="Merriweather"/>
                <a:cs typeface="Merriweather"/>
                <a:sym typeface="Merriweather"/>
              </a:rPr>
              <a:t>!</a:t>
            </a:r>
            <a:endParaRPr lang="en-US" sz="2400" b="1" dirty="0" smtClean="0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1" dirty="0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1" dirty="0" smtClean="0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1" dirty="0">
              <a:solidFill>
                <a:srgbClr val="0B5394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114300" indent="0">
              <a:buNone/>
            </a:pPr>
            <a:r>
              <a:rPr lang="en-US" b="1" dirty="0" smtClean="0"/>
              <a:t>Contact: </a:t>
            </a:r>
            <a:br>
              <a:rPr lang="en-US" b="1" dirty="0" smtClean="0"/>
            </a:br>
            <a:r>
              <a:rPr lang="en-US" b="1" u="sng" dirty="0" smtClean="0">
                <a:hlinkClick r:id="rId4"/>
              </a:rPr>
              <a:t>gil.alterovitz@pif.gov</a:t>
            </a:r>
            <a:r>
              <a:rPr lang="en-US" b="1" dirty="0" smtClean="0"/>
              <a:t> and </a:t>
            </a:r>
            <a:r>
              <a:rPr lang="en-US" b="1" u="sng" dirty="0" smtClean="0">
                <a:hlinkClick r:id="rId5"/>
              </a:rPr>
              <a:t>justin.koufopoulos@pif.gov</a:t>
            </a:r>
            <a:r>
              <a:rPr lang="en-US" sz="2400" dirty="0"/>
              <a:t/>
            </a:r>
            <a:br>
              <a:rPr lang="en-US" sz="2400" dirty="0"/>
            </a:br>
            <a:endParaRPr sz="2400" dirty="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238832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813" y="1268016"/>
            <a:ext cx="4910374" cy="3920860"/>
          </a:xfr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Schedule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883" y="-64385"/>
            <a:ext cx="4728117" cy="133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41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4659"/>
            <a:ext cx="7886700" cy="994200"/>
          </a:xfrm>
        </p:spPr>
        <p:txBody>
          <a:bodyPr/>
          <a:lstStyle/>
          <a:p>
            <a:r>
              <a:rPr lang="en-US" dirty="0" smtClean="0"/>
              <a:t>Team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965361"/>
              </p:ext>
            </p:extLst>
          </p:nvPr>
        </p:nvGraphicFramePr>
        <p:xfrm>
          <a:off x="1773043" y="550879"/>
          <a:ext cx="4583151" cy="349032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274956"/>
                <a:gridCol w="1724722"/>
                <a:gridCol w="1583473"/>
              </a:tblGrid>
              <a:tr h="323031">
                <a:tc>
                  <a:txBody>
                    <a:bodyPr/>
                    <a:lstStyle/>
                    <a:p>
                      <a:pPr lvl="1" algn="ctr" fontAlgn="b"/>
                      <a:r>
                        <a:rPr lang="en-US" sz="1000" u="none" strike="noStrike" dirty="0">
                          <a:effectLst/>
                        </a:rPr>
                        <a:t>What is your name (first and last)?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lvl="1" algn="ctr" fontAlgn="b"/>
                      <a:r>
                        <a:rPr lang="en-US" sz="1000" u="none" strike="noStrike" dirty="0">
                          <a:effectLst/>
                        </a:rPr>
                        <a:t>What is your email address?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lvl="1" algn="ctr" fontAlgn="b"/>
                      <a:r>
                        <a:rPr lang="en-US" sz="1000" u="none" strike="noStrike" dirty="0">
                          <a:effectLst/>
                        </a:rPr>
                        <a:t>What is your </a:t>
                      </a:r>
                      <a:r>
                        <a:rPr lang="en-US" sz="1000" u="none" strike="noStrike" dirty="0" err="1">
                          <a:effectLst/>
                        </a:rPr>
                        <a:t>github</a:t>
                      </a:r>
                      <a:r>
                        <a:rPr lang="en-US" sz="1000" u="none" strike="noStrike" dirty="0">
                          <a:effectLst/>
                        </a:rPr>
                        <a:t> username?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</a:tr>
              <a:tr h="385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Kelechi Mezu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nina.mezu@nih.gov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ninabina921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</a:tr>
              <a:tr h="385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Sujatha Koganti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sujatha.koganti@nih.gov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 err="1">
                          <a:effectLst/>
                        </a:rPr>
                        <a:t>chantcard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</a:tr>
              <a:tr h="385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Christopher Lavender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 err="1">
                          <a:effectLst/>
                        </a:rPr>
                        <a:t>christopher.lavender@nih.gov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 err="1">
                          <a:effectLst/>
                        </a:rPr>
                        <a:t>lavenderca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</a:tr>
              <a:tr h="385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>
                          <a:effectLst/>
                        </a:rPr>
                        <a:t>Julio Marco Pineda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juliomarco.pineda@nih.gov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juliomarcopineda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</a:tr>
              <a:tr h="385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cap="none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Max Serpe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max.serpe@gmail.com</a:t>
                      </a:r>
                      <a:endParaRPr lang="en-US" sz="1000" b="0" i="0" u="none" strike="noStrike" cap="none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dirty="0" err="1">
                          <a:effectLst/>
                        </a:rPr>
                        <a:t>maxSerpe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6350" marR="6350" marT="6350" marB="0" anchor="b"/>
                </a:tc>
              </a:tr>
              <a:tr h="385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cap="none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Jia-Ling Lin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jllin@intra.nida.nih.gov</a:t>
                      </a:r>
                      <a:endParaRPr lang="en-US" sz="1000" b="0" i="0" u="none" strike="noStrike" cap="none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cap="none" dirty="0">
                          <a:effectLst/>
                          <a:sym typeface="Arial"/>
                        </a:rPr>
                        <a:t>linjialing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b"/>
                </a:tc>
              </a:tr>
              <a:tr h="4194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Gil </a:t>
                      </a:r>
                      <a:r>
                        <a:rPr lang="en-US" sz="1000" b="0" i="0" u="none" strike="noStrike" cap="none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Alterovitz</a:t>
                      </a:r>
                      <a:endParaRPr lang="en-US" sz="1000" b="0" i="0" u="none" strike="noStrike" cap="none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cap="none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gil.alterovitz@pif.gov</a:t>
                      </a:r>
                      <a:endParaRPr lang="en-US" sz="1000" b="0" i="0" u="none" strike="noStrike" cap="none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gilusa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350" marR="6350" marT="6350" marB="0" anchor="b"/>
                </a:tc>
              </a:tr>
              <a:tr h="43787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000" b="0" i="0" u="none" strike="noStrike" cap="none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0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Justin </a:t>
                      </a:r>
                      <a:r>
                        <a:rPr lang="en-US" sz="1000" b="0" i="0" u="none" strike="noStrike" cap="none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Koufopoulos</a:t>
                      </a:r>
                      <a:endParaRPr lang="en-US" sz="1000" b="0" i="0" u="none" strike="noStrike" cap="none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00" b="0" i="0" u="none" strike="noStrike" cap="none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r>
                        <a:rPr lang="en-US" sz="1000" b="0" i="0" u="none" strike="noStrike" cap="none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justin.koufopoulos@pif.gov</a:t>
                      </a:r>
                      <a:endParaRPr lang="en-US" sz="1000" b="0" i="0" u="none" strike="noStrike" cap="none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000" b="0" i="0" u="none" strike="noStrike" cap="none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algn="ctr"/>
                      <a:r>
                        <a:rPr lang="en-US" sz="10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jkoufopoulos</a:t>
                      </a:r>
                      <a:endParaRPr lang="en-US" sz="10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520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/>
        </p:nvSpPr>
        <p:spPr>
          <a:xfrm>
            <a:off x="281892" y="4657575"/>
            <a:ext cx="6697200" cy="4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 R E S I D E N T I A L   I N N O V A T I O N   F E L L O W S  |  pif.gov  |  @innovfellows</a:t>
            </a:r>
            <a:endParaRPr sz="700"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923325" y="677724"/>
            <a:ext cx="7389000" cy="16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Use Case</a:t>
            </a:r>
            <a:r>
              <a:rPr lang="en" sz="2000" b="1" dirty="0" smtClean="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  <a:r>
              <a:rPr lang="en" sz="2000" b="1" dirty="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Make finding clinical trials easy for patients</a:t>
            </a:r>
            <a:endParaRPr sz="2000" b="1" dirty="0">
              <a:solidFill>
                <a:srgbClr val="EFEFE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/>
        </p:nvSpPr>
        <p:spPr>
          <a:xfrm>
            <a:off x="281892" y="4657575"/>
            <a:ext cx="6697200" cy="4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 R E S I D E N T I A L   I N N O V A T I O N   F E L L O W S  |  pif.gov  |  @innovfellows</a:t>
            </a:r>
            <a:endParaRPr sz="700"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923325" y="677724"/>
            <a:ext cx="7389000" cy="16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Approach</a:t>
            </a:r>
            <a:r>
              <a:rPr lang="en" sz="2000" b="1" dirty="0" smtClean="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  <a:r>
              <a:rPr lang="en" sz="2000" b="1" dirty="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Reducing clinical trial recruitment burden by making data more </a:t>
            </a:r>
            <a:r>
              <a:rPr lang="en" sz="2000" b="1" dirty="0" smtClean="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machine-readable</a:t>
            </a:r>
            <a:r>
              <a:rPr lang="en-US" sz="2000" b="1" dirty="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000" b="1" dirty="0" smtClean="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and leveraging NLP</a:t>
            </a:r>
            <a:endParaRPr sz="2000" b="1" dirty="0">
              <a:solidFill>
                <a:srgbClr val="EFEFE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00"/>
            <a:ext cx="9144000" cy="509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172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951" y="539659"/>
            <a:ext cx="9522177" cy="282699"/>
          </a:xfrm>
        </p:spPr>
        <p:txBody>
          <a:bodyPr/>
          <a:lstStyle/>
          <a:p>
            <a:r>
              <a:rPr lang="en-US" dirty="0" smtClean="0"/>
              <a:t>Gold Data Sets for Matching: </a:t>
            </a:r>
            <a:br>
              <a:rPr lang="en-US" dirty="0" smtClean="0"/>
            </a:br>
            <a:r>
              <a:rPr lang="en-US" sz="1800" dirty="0" smtClean="0"/>
              <a:t>Structuring </a:t>
            </a:r>
            <a:r>
              <a:rPr lang="en-US" sz="1800" dirty="0"/>
              <a:t>Criteria </a:t>
            </a:r>
            <a:r>
              <a:rPr lang="en-US" sz="1800" dirty="0" smtClean="0"/>
              <a:t>and Participant Information via Terminology and Logic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190475" y="993721"/>
            <a:ext cx="4101117" cy="3079009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Data Set 2: Participants Data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Source: 100 participants based on contact center phone calls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Type: EVS coded data (Boolean) 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Cancer Site (Primary), Cancer Type, Stage, Cell Type, Grade, State/Institution/City, ZIP Code, Type of Trial, Treatment History</a:t>
            </a:r>
            <a:br>
              <a:rPr lang="en-US" dirty="0"/>
            </a:b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3250EB19-F9C6-48CE-B866-FA7073B5A19A}"/>
              </a:ext>
            </a:extLst>
          </p:cNvPr>
          <p:cNvCxnSpPr>
            <a:cxnSpLocks/>
          </p:cNvCxnSpPr>
          <p:nvPr/>
        </p:nvCxnSpPr>
        <p:spPr>
          <a:xfrm>
            <a:off x="412952" y="894385"/>
            <a:ext cx="81793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sz="quarter" idx="11"/>
          </p:nvPr>
        </p:nvSpPr>
        <p:spPr>
          <a:xfrm>
            <a:off x="412951" y="965824"/>
            <a:ext cx="3777523" cy="2700338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Data Set 1:  Eligibility Criteria</a:t>
            </a:r>
            <a:r>
              <a:rPr lang="en-US" sz="1600" dirty="0"/>
              <a:t> 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Source: (</a:t>
            </a:r>
            <a:r>
              <a:rPr lang="en-US" dirty="0" smtClean="0"/>
              <a:t>Clinical </a:t>
            </a:r>
            <a:r>
              <a:rPr lang="en-US" dirty="0"/>
              <a:t>Trials Reporting Program) CTRP trials from 342 trials open to accrual Oct. 2017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Type: NCI Enterprise Vocabulary Services (EVS) coded data, Boolean expressions</a:t>
            </a:r>
          </a:p>
          <a:p>
            <a:pPr lvl="1">
              <a:buFont typeface="Arial" panose="020B0604020202020204" pitchFamily="34" charset="0"/>
              <a:buChar char="-"/>
            </a:pPr>
            <a:r>
              <a:rPr lang="en-US" dirty="0"/>
              <a:t>HIV, Hemoglobin, Platelets, and White blood cell count</a:t>
            </a:r>
          </a:p>
          <a:p>
            <a:pPr lvl="1"/>
            <a:endParaRPr lang="en-US" dirty="0"/>
          </a:p>
          <a:p>
            <a:pPr lvl="1"/>
            <a:endParaRPr lang="en-US" sz="1200" dirty="0"/>
          </a:p>
        </p:txBody>
      </p:sp>
      <p:sp>
        <p:nvSpPr>
          <p:cNvPr id="7" name="Google Shape;232;p39"/>
          <p:cNvSpPr/>
          <p:nvPr/>
        </p:nvSpPr>
        <p:spPr>
          <a:xfrm>
            <a:off x="5316036" y="4213928"/>
            <a:ext cx="1200300" cy="857400"/>
          </a:xfrm>
          <a:prstGeom prst="rect">
            <a:avLst/>
          </a:prstGeom>
          <a:solidFill>
            <a:srgbClr val="0070C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Needs, Preferences, and disease characteristics</a:t>
            </a:r>
            <a:endParaRPr sz="1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" name="Google Shape;233;p39"/>
          <p:cNvCxnSpPr/>
          <p:nvPr/>
        </p:nvCxnSpPr>
        <p:spPr>
          <a:xfrm>
            <a:off x="3785887" y="4642628"/>
            <a:ext cx="434100" cy="3900"/>
          </a:xfrm>
          <a:prstGeom prst="straightConnector1">
            <a:avLst/>
          </a:prstGeom>
          <a:noFill/>
          <a:ln w="9525" cap="flat" cmpd="sng">
            <a:solidFill>
              <a:srgbClr val="0070C0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9" name="Google Shape;234;p39"/>
          <p:cNvSpPr/>
          <p:nvPr/>
        </p:nvSpPr>
        <p:spPr>
          <a:xfrm>
            <a:off x="2663676" y="4213928"/>
            <a:ext cx="1200300" cy="857400"/>
          </a:xfrm>
          <a:prstGeom prst="rect">
            <a:avLst/>
          </a:prstGeom>
          <a:solidFill>
            <a:srgbClr val="0070C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Eligibility criteria from clinical trial protocols</a:t>
            </a:r>
            <a:endParaRPr sz="1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36;p39"/>
          <p:cNvSpPr txBox="1"/>
          <p:nvPr/>
        </p:nvSpPr>
        <p:spPr>
          <a:xfrm>
            <a:off x="4240806" y="4057141"/>
            <a:ext cx="6984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Match?</a:t>
            </a:r>
            <a:endParaRPr sz="1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" name="Google Shape;245;p39"/>
          <p:cNvCxnSpPr/>
          <p:nvPr/>
        </p:nvCxnSpPr>
        <p:spPr>
          <a:xfrm rot="10800000">
            <a:off x="4939182" y="4647966"/>
            <a:ext cx="384000" cy="0"/>
          </a:xfrm>
          <a:prstGeom prst="straightConnector1">
            <a:avLst/>
          </a:prstGeom>
          <a:noFill/>
          <a:ln w="9525" cap="flat" cmpd="sng">
            <a:solidFill>
              <a:srgbClr val="0070C0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12" name="Google Shape;236;p39"/>
          <p:cNvSpPr txBox="1"/>
          <p:nvPr/>
        </p:nvSpPr>
        <p:spPr>
          <a:xfrm>
            <a:off x="6631548" y="4064936"/>
            <a:ext cx="94935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Patien</a:t>
            </a:r>
            <a:r>
              <a:rPr lang="en-US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ts</a:t>
            </a:r>
            <a:endParaRPr sz="1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236;p39"/>
          <p:cNvSpPr txBox="1"/>
          <p:nvPr/>
        </p:nvSpPr>
        <p:spPr>
          <a:xfrm>
            <a:off x="1764305" y="3929363"/>
            <a:ext cx="1491837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Trials with Therapies</a:t>
            </a:r>
            <a:endParaRPr sz="1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9706148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14850</TotalTime>
  <Words>1894</Words>
  <Application>Microsoft Macintosh PowerPoint</Application>
  <PresentationFormat>On-screen Show (16:9)</PresentationFormat>
  <Paragraphs>335</Paragraphs>
  <Slides>33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Calibri</vt:lpstr>
      <vt:lpstr>Mangal</vt:lpstr>
      <vt:lpstr>Merriweather</vt:lpstr>
      <vt:lpstr>ＭＳ Ｐゴシック</vt:lpstr>
      <vt:lpstr>Roboto</vt:lpstr>
      <vt:lpstr>SapientSansBold</vt:lpstr>
      <vt:lpstr>SapientSansRegular</vt:lpstr>
      <vt:lpstr>Arial</vt:lpstr>
      <vt:lpstr>Simple Light</vt:lpstr>
      <vt:lpstr>Visio.Drawing.11</vt:lpstr>
      <vt:lpstr>Use machine learning to find patterns of similar eligibility protocol criteria for clinical trials</vt:lpstr>
      <vt:lpstr>Schedule</vt:lpstr>
      <vt:lpstr>Schedule</vt:lpstr>
      <vt:lpstr>Schedule</vt:lpstr>
      <vt:lpstr>Team</vt:lpstr>
      <vt:lpstr>PowerPoint Presentation</vt:lpstr>
      <vt:lpstr>PowerPoint Presentation</vt:lpstr>
      <vt:lpstr>PowerPoint Presentation</vt:lpstr>
      <vt:lpstr>Gold Data Sets for Matching:  Structuring Criteria and Participant Information via Terminology and Logic</vt:lpstr>
      <vt:lpstr>Need clarity and uniformity to facilitate NLP/AI</vt:lpstr>
      <vt:lpstr>Structuring Eligibility – Example:  Platelets with NCI Thesaurus Terms</vt:lpstr>
      <vt:lpstr>Potential Uses for AI/NLP in Patient/Trial Matching</vt:lpstr>
      <vt:lpstr>How can we incentivize standardization via NLP?</vt:lpstr>
      <vt:lpstr>Incentivization for Standardization Framework: Absorption Markov Chain via Consensus Score</vt:lpstr>
      <vt:lpstr>NIH Data Science Hackathon Goal:  Toward Structured Protocol Authoring Standards and Templates</vt:lpstr>
      <vt:lpstr>PowerPoint Presentation</vt:lpstr>
      <vt:lpstr>Unsupervised Learning:  Clustering Logic Statements</vt:lpstr>
      <vt:lpstr>Standardizing via Alternatives and Consensus Score: Change in Phrasing/Semantics</vt:lpstr>
      <vt:lpstr>PowerPoint Presentation</vt:lpstr>
      <vt:lpstr>Standardizing via Alternatives and Consensus Score: Change in Phrasing/Semantics</vt:lpstr>
      <vt:lpstr>PowerPoint Presentation</vt:lpstr>
      <vt:lpstr>Cluster Platelet1</vt:lpstr>
      <vt:lpstr>Cluster Platelet1</vt:lpstr>
      <vt:lpstr>Info</vt:lpstr>
      <vt:lpstr>In Background</vt:lpstr>
      <vt:lpstr>Plan</vt:lpstr>
      <vt:lpstr>Ongoing/Future work</vt:lpstr>
      <vt:lpstr>PowerPoint Presentation</vt:lpstr>
      <vt:lpstr>U.S. Data Innovation Day 2018</vt:lpstr>
      <vt:lpstr>Iterative approach</vt:lpstr>
      <vt:lpstr>Summary</vt:lpstr>
      <vt:lpstr>Acknowledgements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Human-Centered Artificial Intelligence</dc:title>
  <cp:lastModifiedBy>Gil Phone</cp:lastModifiedBy>
  <cp:revision>81</cp:revision>
  <cp:lastPrinted>2018-09-10T03:49:15Z</cp:lastPrinted>
  <dcterms:modified xsi:type="dcterms:W3CDTF">2018-09-10T14:09:21Z</dcterms:modified>
</cp:coreProperties>
</file>